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9" r:id="rId3"/>
    <p:sldId id="259" r:id="rId4"/>
    <p:sldId id="272" r:id="rId5"/>
    <p:sldId id="273" r:id="rId6"/>
    <p:sldId id="274" r:id="rId7"/>
    <p:sldId id="278" r:id="rId8"/>
    <p:sldId id="283" r:id="rId9"/>
    <p:sldId id="286" r:id="rId10"/>
    <p:sldId id="276" r:id="rId11"/>
    <p:sldId id="279" r:id="rId12"/>
    <p:sldId id="281" r:id="rId13"/>
    <p:sldId id="277" r:id="rId14"/>
    <p:sldId id="257" r:id="rId15"/>
    <p:sldId id="258" r:id="rId16"/>
    <p:sldId id="260" r:id="rId17"/>
    <p:sldId id="267" r:id="rId18"/>
    <p:sldId id="289" r:id="rId19"/>
    <p:sldId id="290" r:id="rId20"/>
    <p:sldId id="263" r:id="rId21"/>
    <p:sldId id="280" r:id="rId22"/>
    <p:sldId id="293" r:id="rId23"/>
    <p:sldId id="265" r:id="rId24"/>
    <p:sldId id="270" r:id="rId25"/>
    <p:sldId id="282" r:id="rId26"/>
    <p:sldId id="287" r:id="rId27"/>
    <p:sldId id="266" r:id="rId28"/>
    <p:sldId id="302" r:id="rId29"/>
    <p:sldId id="275" r:id="rId30"/>
    <p:sldId id="261" r:id="rId31"/>
    <p:sldId id="284" r:id="rId32"/>
    <p:sldId id="292" r:id="rId33"/>
    <p:sldId id="262" r:id="rId34"/>
    <p:sldId id="271" r:id="rId35"/>
    <p:sldId id="298" r:id="rId36"/>
    <p:sldId id="264" r:id="rId37"/>
    <p:sldId id="299" r:id="rId38"/>
    <p:sldId id="296" r:id="rId39"/>
    <p:sldId id="297"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722"/>
    <a:srgbClr val="DCD5CA"/>
    <a:srgbClr val="EFEFEF"/>
    <a:srgbClr val="020202"/>
    <a:srgbClr val="020923"/>
    <a:srgbClr val="344CFF"/>
    <a:srgbClr val="3F48CC"/>
    <a:srgbClr val="3E47CB"/>
    <a:srgbClr val="FF80A4"/>
    <a:srgbClr val="CF8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2CC1A-422E-FA24-C99C-F5336CDFBDBA}" v="26" dt="2024-10-02T21:23:57.719"/>
    <p1510:client id="{A04B4242-9D01-885A-7252-13E7A271A819}" v="2" dt="2024-10-02T23:14:54.704"/>
    <p1510:client id="{C5077DFD-4B93-4424-B258-D01B57D87778}" v="21" dt="2024-10-02T21:51:46.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C2A8E-EB3A-4BEA-BED3-7CF7D9A14897}"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93402-43C0-456B-B6F7-2B9278832BAE}" type="slidenum">
              <a:rPr lang="en-US" smtClean="0"/>
              <a:t>‹#›</a:t>
            </a:fld>
            <a:endParaRPr lang="en-US"/>
          </a:p>
        </p:txBody>
      </p:sp>
    </p:spTree>
    <p:extLst>
      <p:ext uri="{BB962C8B-B14F-4D97-AF65-F5344CB8AC3E}">
        <p14:creationId xmlns:p14="http://schemas.microsoft.com/office/powerpoint/2010/main" val="1331946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93402-43C0-456B-B6F7-2B9278832BAE}" type="slidenum">
              <a:rPr lang="en-US" smtClean="0"/>
              <a:t>23</a:t>
            </a:fld>
            <a:endParaRPr lang="en-US"/>
          </a:p>
        </p:txBody>
      </p:sp>
    </p:spTree>
    <p:extLst>
      <p:ext uri="{BB962C8B-B14F-4D97-AF65-F5344CB8AC3E}">
        <p14:creationId xmlns:p14="http://schemas.microsoft.com/office/powerpoint/2010/main" val="298428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793402-43C0-456B-B6F7-2B9278832BAE}" type="slidenum">
              <a:rPr lang="en-US" smtClean="0"/>
              <a:t>34</a:t>
            </a:fld>
            <a:endParaRPr lang="en-US"/>
          </a:p>
        </p:txBody>
      </p:sp>
    </p:spTree>
    <p:extLst>
      <p:ext uri="{BB962C8B-B14F-4D97-AF65-F5344CB8AC3E}">
        <p14:creationId xmlns:p14="http://schemas.microsoft.com/office/powerpoint/2010/main" val="190222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4.png"/><Relationship Id="rId4" Type="http://schemas.openxmlformats.org/officeDocument/2006/relationships/hyperlink" Target="https://www.deviantart.com/mp-sonic/art/Sonic-Background-43213111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tephan262.deviantart.com/art/shadow-and-sonic-174089457" TargetMode="External"/><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tephan262.deviantart.com/art/shadow-and-sonic-174089457"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homedesigner8.blogspot.com/2015/07/beautiful-dream-homes.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gif"/><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5CA"/>
        </a:solidFill>
        <a:effectLst/>
      </p:bgPr>
    </p:bg>
    <p:spTree>
      <p:nvGrpSpPr>
        <p:cNvPr id="1" name=""/>
        <p:cNvGrpSpPr/>
        <p:nvPr/>
      </p:nvGrpSpPr>
      <p:grpSpPr>
        <a:xfrm>
          <a:off x="0" y="0"/>
          <a:ext cx="0" cy="0"/>
          <a:chOff x="0" y="0"/>
          <a:chExt cx="0" cy="0"/>
        </a:xfrm>
      </p:grpSpPr>
      <p:pic>
        <p:nvPicPr>
          <p:cNvPr id="4" name="Picture 3" descr="A penguin holding a plate of food&#10;&#10;Description automatically generated">
            <a:extLst>
              <a:ext uri="{FF2B5EF4-FFF2-40B4-BE49-F238E27FC236}">
                <a16:creationId xmlns:a16="http://schemas.microsoft.com/office/drawing/2014/main" id="{EFBB44D9-1EAD-0F15-96AF-DC89F610F0ED}"/>
              </a:ext>
            </a:extLst>
          </p:cNvPr>
          <p:cNvPicPr>
            <a:picLocks noChangeAspect="1"/>
          </p:cNvPicPr>
          <p:nvPr/>
        </p:nvPicPr>
        <p:blipFill>
          <a:blip r:embed="rId2"/>
          <a:srcRect l="1718" t="1568" r="1336" b="2787"/>
          <a:stretch/>
        </p:blipFill>
        <p:spPr>
          <a:xfrm>
            <a:off x="3778508" y="357518"/>
            <a:ext cx="4661882" cy="5033198"/>
          </a:xfrm>
          <a:prstGeom prst="rect">
            <a:avLst/>
          </a:prstGeom>
        </p:spPr>
      </p:pic>
      <p:sp>
        <p:nvSpPr>
          <p:cNvPr id="2" name="TextBox 1">
            <a:extLst>
              <a:ext uri="{FF2B5EF4-FFF2-40B4-BE49-F238E27FC236}">
                <a16:creationId xmlns:a16="http://schemas.microsoft.com/office/drawing/2014/main" id="{5458857B-F2D2-88D4-F53D-DBBCD028ECC3}"/>
              </a:ext>
            </a:extLst>
          </p:cNvPr>
          <p:cNvSpPr txBox="1"/>
          <p:nvPr/>
        </p:nvSpPr>
        <p:spPr>
          <a:xfrm>
            <a:off x="2544311" y="5601972"/>
            <a:ext cx="7133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Lance Townsend, Carla Kolze, </a:t>
            </a:r>
            <a:endParaRPr lang="en-US"/>
          </a:p>
          <a:p>
            <a:pPr algn="ctr"/>
            <a:r>
              <a:rPr lang="en-US">
                <a:latin typeface="Calibri"/>
                <a:cs typeface="Calibri"/>
              </a:rPr>
              <a:t>Carson </a:t>
            </a:r>
            <a:r>
              <a:rPr lang="en-US" err="1">
                <a:latin typeface="Calibri"/>
                <a:cs typeface="Calibri"/>
              </a:rPr>
              <a:t>Gustavel</a:t>
            </a:r>
            <a:r>
              <a:rPr lang="en-US">
                <a:latin typeface="Calibri"/>
                <a:cs typeface="Calibri"/>
              </a:rPr>
              <a:t>, Amanda Board, Patrick Du, </a:t>
            </a:r>
            <a:endParaRPr lang="en-US">
              <a:latin typeface="Aptos" panose="020B0004020202020204"/>
              <a:cs typeface="Calibri"/>
            </a:endParaRPr>
          </a:p>
          <a:p>
            <a:pPr algn="ctr"/>
            <a:r>
              <a:rPr lang="en-US">
                <a:latin typeface="Calibri"/>
                <a:cs typeface="Calibri"/>
              </a:rPr>
              <a:t>Owen McDaniel, Emily Smith</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sp>
        <p:nvSpPr>
          <p:cNvPr id="6" name="Speech Bubble: Oval 5">
            <a:extLst>
              <a:ext uri="{FF2B5EF4-FFF2-40B4-BE49-F238E27FC236}">
                <a16:creationId xmlns:a16="http://schemas.microsoft.com/office/drawing/2014/main" id="{FA932574-8602-F371-16AD-49EAA185C02B}"/>
              </a:ext>
            </a:extLst>
          </p:cNvPr>
          <p:cNvSpPr/>
          <p:nvPr/>
        </p:nvSpPr>
        <p:spPr>
          <a:xfrm flipH="1">
            <a:off x="297455" y="1444453"/>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Good grief. Don't you know you can't talk in a library?</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Charlie Brown">
            <a:extLst>
              <a:ext uri="{FF2B5EF4-FFF2-40B4-BE49-F238E27FC236}">
                <a16:creationId xmlns:a16="http://schemas.microsoft.com/office/drawing/2014/main" id="{F8EB1A1C-0174-9689-26A1-11706B18308B}"/>
              </a:ext>
            </a:extLst>
          </p:cNvPr>
          <p:cNvPicPr>
            <a:picLocks noChangeAspect="1"/>
          </p:cNvPicPr>
          <p:nvPr/>
        </p:nvPicPr>
        <p:blipFill>
          <a:blip r:embed="rId3"/>
          <a:stretch>
            <a:fillRect/>
          </a:stretch>
        </p:blipFill>
        <p:spPr>
          <a:xfrm>
            <a:off x="2496787" y="3291421"/>
            <a:ext cx="3226130" cy="3312226"/>
          </a:xfrm>
          <a:prstGeom prst="rect">
            <a:avLst/>
          </a:prstGeom>
        </p:spPr>
      </p:pic>
      <p:sp>
        <p:nvSpPr>
          <p:cNvPr id="7" name="TextBox 6">
            <a:extLst>
              <a:ext uri="{FF2B5EF4-FFF2-40B4-BE49-F238E27FC236}">
                <a16:creationId xmlns:a16="http://schemas.microsoft.com/office/drawing/2014/main" id="{41C0B34E-AB2D-901E-950A-1645762D2625}"/>
              </a:ext>
            </a:extLst>
          </p:cNvPr>
          <p:cNvSpPr txBox="1"/>
          <p:nvPr/>
        </p:nvSpPr>
        <p:spPr>
          <a:xfrm>
            <a:off x="7213599" y="1816099"/>
            <a:ext cx="349134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talking to Charlie Brown, who has his own dialogue, with different dialogue response options. Similar to Sonic, his affection levels and further dialogue will depend on which responses the player chooses.</a:t>
            </a:r>
          </a:p>
        </p:txBody>
      </p:sp>
      <p:sp>
        <p:nvSpPr>
          <p:cNvPr id="10" name="Rectangle: Rounded Corners 9">
            <a:extLst>
              <a:ext uri="{FF2B5EF4-FFF2-40B4-BE49-F238E27FC236}">
                <a16:creationId xmlns:a16="http://schemas.microsoft.com/office/drawing/2014/main" id="{87CC139D-8567-16AB-72F8-A923F1BF512B}"/>
              </a:ext>
            </a:extLst>
          </p:cNvPr>
          <p:cNvSpPr/>
          <p:nvPr/>
        </p:nvSpPr>
        <p:spPr>
          <a:xfrm>
            <a:off x="204354" y="4031911"/>
            <a:ext cx="2760980" cy="716280"/>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Sorry Charlie! I just wanted to talk to you :)</a:t>
            </a:r>
          </a:p>
        </p:txBody>
      </p:sp>
      <p:sp>
        <p:nvSpPr>
          <p:cNvPr id="12" name="Rectangle: Rounded Corners 11">
            <a:extLst>
              <a:ext uri="{FF2B5EF4-FFF2-40B4-BE49-F238E27FC236}">
                <a16:creationId xmlns:a16="http://schemas.microsoft.com/office/drawing/2014/main" id="{A5A4E289-A63C-C561-1114-874039D9290D}"/>
              </a:ext>
            </a:extLst>
          </p:cNvPr>
          <p:cNvSpPr/>
          <p:nvPr/>
        </p:nvSpPr>
        <p:spPr>
          <a:xfrm>
            <a:off x="204354" y="4947534"/>
            <a:ext cx="2760980" cy="533400"/>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Don't be a downer, Charlie Brown</a:t>
            </a:r>
          </a:p>
        </p:txBody>
      </p:sp>
      <p:sp>
        <p:nvSpPr>
          <p:cNvPr id="5" name="TextBox 4">
            <a:extLst>
              <a:ext uri="{FF2B5EF4-FFF2-40B4-BE49-F238E27FC236}">
                <a16:creationId xmlns:a16="http://schemas.microsoft.com/office/drawing/2014/main" id="{1C9947D6-0DD6-2109-E044-7AA2B8E388F6}"/>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
        <p:nvSpPr>
          <p:cNvPr id="14" name="Arrow: Up 13">
            <a:extLst>
              <a:ext uri="{FF2B5EF4-FFF2-40B4-BE49-F238E27FC236}">
                <a16:creationId xmlns:a16="http://schemas.microsoft.com/office/drawing/2014/main" id="{D5272C47-98E2-A3C2-3330-6E0A0595AACA}"/>
              </a:ext>
            </a:extLst>
          </p:cNvPr>
          <p:cNvSpPr/>
          <p:nvPr/>
        </p:nvSpPr>
        <p:spPr>
          <a:xfrm rot="18300000">
            <a:off x="2771616" y="459268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1012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6FB1-0EBB-7426-07B2-05220A4B3158}"/>
              </a:ext>
            </a:extLst>
          </p:cNvPr>
          <p:cNvSpPr>
            <a:spLocks noGrp="1"/>
          </p:cNvSpPr>
          <p:nvPr>
            <p:ph type="title"/>
          </p:nvPr>
        </p:nvSpPr>
        <p:spPr/>
        <p:txBody>
          <a:bodyPr/>
          <a:lstStyle/>
          <a:p>
            <a:r>
              <a:rPr lang="en-US"/>
              <a:t>Story Board</a:t>
            </a:r>
          </a:p>
        </p:txBody>
      </p:sp>
      <p:pic>
        <p:nvPicPr>
          <p:cNvPr id="4" name="Picture 3" descr="A penguin holding a plate of food&#10;&#10;Description automatically generated">
            <a:extLst>
              <a:ext uri="{FF2B5EF4-FFF2-40B4-BE49-F238E27FC236}">
                <a16:creationId xmlns:a16="http://schemas.microsoft.com/office/drawing/2014/main" id="{1E1E0CEF-E37D-C28D-2A92-A153F9C893C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5" name="Picture 4" descr="How Super Mario Bros. World 1 – 1 Teaches You Everything You Need To Know –  Mainstream404">
            <a:extLst>
              <a:ext uri="{FF2B5EF4-FFF2-40B4-BE49-F238E27FC236}">
                <a16:creationId xmlns:a16="http://schemas.microsoft.com/office/drawing/2014/main" id="{3A40D8A3-B56A-EB64-DBC9-621F53D1A8CD}"/>
              </a:ext>
            </a:extLst>
          </p:cNvPr>
          <p:cNvPicPr>
            <a:picLocks noChangeAspect="1"/>
          </p:cNvPicPr>
          <p:nvPr/>
        </p:nvPicPr>
        <p:blipFill>
          <a:blip r:embed="rId3"/>
          <a:stretch>
            <a:fillRect/>
          </a:stretch>
        </p:blipFill>
        <p:spPr>
          <a:xfrm>
            <a:off x="851604" y="1687317"/>
            <a:ext cx="6204625" cy="4308163"/>
          </a:xfrm>
          <a:prstGeom prst="rect">
            <a:avLst/>
          </a:prstGeom>
        </p:spPr>
      </p:pic>
      <p:pic>
        <p:nvPicPr>
          <p:cNvPr id="7" name="Picture 6" descr="Amazon.com: Wolpin Digital Kitchen Timer &amp; Stopwatch, Countdown Large  Digits, Loud Alarm, Magnetic Stand Round, for Cooking | Baking | Kids Study  Teacher Shower Bathroom Oven Round Back Stand Hanging Hole, White :">
            <a:extLst>
              <a:ext uri="{FF2B5EF4-FFF2-40B4-BE49-F238E27FC236}">
                <a16:creationId xmlns:a16="http://schemas.microsoft.com/office/drawing/2014/main" id="{8CED6CD6-6C0A-1371-CFB4-811AEEDEC83A}"/>
              </a:ext>
            </a:extLst>
          </p:cNvPr>
          <p:cNvPicPr>
            <a:picLocks noChangeAspect="1"/>
          </p:cNvPicPr>
          <p:nvPr/>
        </p:nvPicPr>
        <p:blipFill>
          <a:blip r:embed="rId4"/>
          <a:stretch>
            <a:fillRect/>
          </a:stretch>
        </p:blipFill>
        <p:spPr>
          <a:xfrm>
            <a:off x="841744" y="1713871"/>
            <a:ext cx="921627" cy="912869"/>
          </a:xfrm>
          <a:prstGeom prst="rect">
            <a:avLst/>
          </a:prstGeom>
        </p:spPr>
      </p:pic>
      <p:sp>
        <p:nvSpPr>
          <p:cNvPr id="8" name="Oval 7">
            <a:extLst>
              <a:ext uri="{FF2B5EF4-FFF2-40B4-BE49-F238E27FC236}">
                <a16:creationId xmlns:a16="http://schemas.microsoft.com/office/drawing/2014/main" id="{0DC5AB8C-8D84-1C78-1DD7-F82D2F63ACC2}"/>
              </a:ext>
            </a:extLst>
          </p:cNvPr>
          <p:cNvSpPr/>
          <p:nvPr/>
        </p:nvSpPr>
        <p:spPr>
          <a:xfrm>
            <a:off x="359058" y="1532904"/>
            <a:ext cx="1814084" cy="136701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Arrow: Left 8">
            <a:extLst>
              <a:ext uri="{FF2B5EF4-FFF2-40B4-BE49-F238E27FC236}">
                <a16:creationId xmlns:a16="http://schemas.microsoft.com/office/drawing/2014/main" id="{326A8461-5AB5-8F5F-E4E7-EF544DA6E30F}"/>
              </a:ext>
            </a:extLst>
          </p:cNvPr>
          <p:cNvSpPr/>
          <p:nvPr/>
        </p:nvSpPr>
        <p:spPr>
          <a:xfrm>
            <a:off x="2172774" y="1974748"/>
            <a:ext cx="521207" cy="484631"/>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D41944-CDF7-75F4-8C6B-D266AA3B22F2}"/>
              </a:ext>
            </a:extLst>
          </p:cNvPr>
          <p:cNvSpPr txBox="1"/>
          <p:nvPr/>
        </p:nvSpPr>
        <p:spPr>
          <a:xfrm>
            <a:off x="8178800" y="1866900"/>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on a minigame with Charlie Brown because he likes you. In this game, he is not playing against you, but watching you play a timed game. His affection levels are dependent on if you win in time. You won't know his response until the game is over.</a:t>
            </a:r>
          </a:p>
        </p:txBody>
      </p:sp>
      <p:sp>
        <p:nvSpPr>
          <p:cNvPr id="10" name="TextBox 9">
            <a:extLst>
              <a:ext uri="{FF2B5EF4-FFF2-40B4-BE49-F238E27FC236}">
                <a16:creationId xmlns:a16="http://schemas.microsoft.com/office/drawing/2014/main" id="{0600AAA0-D0A6-A402-97CF-9600E51D9351}"/>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50390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Charlie Brown">
            <a:extLst>
              <a:ext uri="{FF2B5EF4-FFF2-40B4-BE49-F238E27FC236}">
                <a16:creationId xmlns:a16="http://schemas.microsoft.com/office/drawing/2014/main" id="{F8EB1A1C-0174-9689-26A1-11706B18308B}"/>
              </a:ext>
            </a:extLst>
          </p:cNvPr>
          <p:cNvPicPr>
            <a:picLocks noChangeAspect="1"/>
          </p:cNvPicPr>
          <p:nvPr/>
        </p:nvPicPr>
        <p:blipFill>
          <a:blip r:embed="rId3"/>
          <a:stretch>
            <a:fillRect/>
          </a:stretch>
        </p:blipFill>
        <p:spPr>
          <a:xfrm>
            <a:off x="2099574" y="3007698"/>
            <a:ext cx="3226130" cy="3312226"/>
          </a:xfrm>
          <a:prstGeom prst="rect">
            <a:avLst/>
          </a:prstGeom>
        </p:spPr>
      </p:pic>
      <p:sp>
        <p:nvSpPr>
          <p:cNvPr id="3" name="Speech Bubble: Oval 2">
            <a:extLst>
              <a:ext uri="{FF2B5EF4-FFF2-40B4-BE49-F238E27FC236}">
                <a16:creationId xmlns:a16="http://schemas.microsoft.com/office/drawing/2014/main" id="{FA932574-8602-F371-16AD-49EAA185C02B}"/>
              </a:ext>
            </a:extLst>
          </p:cNvPr>
          <p:cNvSpPr/>
          <p:nvPr/>
        </p:nvSpPr>
        <p:spPr>
          <a:xfrm flipH="1">
            <a:off x="297455" y="1444453"/>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Wow, you're worse than me! I sure like playing an equal.</a:t>
            </a:r>
          </a:p>
        </p:txBody>
      </p:sp>
      <p:sp>
        <p:nvSpPr>
          <p:cNvPr id="5" name="TextBox 4">
            <a:extLst>
              <a:ext uri="{FF2B5EF4-FFF2-40B4-BE49-F238E27FC236}">
                <a16:creationId xmlns:a16="http://schemas.microsoft.com/office/drawing/2014/main" id="{3067913C-1705-BE2A-627A-085FAFD1AA62}"/>
              </a:ext>
            </a:extLst>
          </p:cNvPr>
          <p:cNvSpPr txBox="1"/>
          <p:nvPr/>
        </p:nvSpPr>
        <p:spPr>
          <a:xfrm>
            <a:off x="7188200" y="19050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You lost the game, and Charlie Brown liked that. His affection levels go up.</a:t>
            </a:r>
          </a:p>
        </p:txBody>
      </p:sp>
      <p:sp>
        <p:nvSpPr>
          <p:cNvPr id="7" name="TextBox 6">
            <a:extLst>
              <a:ext uri="{FF2B5EF4-FFF2-40B4-BE49-F238E27FC236}">
                <a16:creationId xmlns:a16="http://schemas.microsoft.com/office/drawing/2014/main" id="{51313E1B-502B-E280-286F-8E69D91A2FF9}"/>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24993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5" name="Picture 4" descr="Miami-Dade Main Library - All You Need to Know BEFORE You Go (2024)">
            <a:extLst>
              <a:ext uri="{FF2B5EF4-FFF2-40B4-BE49-F238E27FC236}">
                <a16:creationId xmlns:a16="http://schemas.microsoft.com/office/drawing/2014/main" id="{2E5E124E-C836-ABD7-6BEF-46F29DB3B03F}"/>
              </a:ext>
            </a:extLst>
          </p:cNvPr>
          <p:cNvPicPr>
            <a:picLocks noChangeAspect="1"/>
          </p:cNvPicPr>
          <p:nvPr/>
        </p:nvPicPr>
        <p:blipFill>
          <a:blip r:embed="rId3"/>
          <a:stretch>
            <a:fillRect/>
          </a:stretch>
        </p:blipFill>
        <p:spPr>
          <a:xfrm>
            <a:off x="266808" y="1547901"/>
            <a:ext cx="6326220" cy="5102254"/>
          </a:xfrm>
          <a:prstGeom prst="rect">
            <a:avLst/>
          </a:prstGeom>
        </p:spPr>
      </p:pic>
      <p:sp>
        <p:nvSpPr>
          <p:cNvPr id="11" name="TextBox 10">
            <a:extLst>
              <a:ext uri="{FF2B5EF4-FFF2-40B4-BE49-F238E27FC236}">
                <a16:creationId xmlns:a16="http://schemas.microsoft.com/office/drawing/2014/main" id="{843C2308-B1C4-9BD4-01CF-1DB663A21FAD}"/>
              </a:ext>
            </a:extLst>
          </p:cNvPr>
          <p:cNvSpPr txBox="1"/>
          <p:nvPr/>
        </p:nvSpPr>
        <p:spPr>
          <a:xfrm>
            <a:off x="7988300" y="2133600"/>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Charlie Brown's affection levels for you are high enough that you have won his heart, and having found a partner to leave the Miami-Dade Public Library with, you won the game. The final screen is a cute heart with your chosen partner.</a:t>
            </a:r>
          </a:p>
        </p:txBody>
      </p:sp>
      <p:sp>
        <p:nvSpPr>
          <p:cNvPr id="12" name="Heart 11">
            <a:extLst>
              <a:ext uri="{FF2B5EF4-FFF2-40B4-BE49-F238E27FC236}">
                <a16:creationId xmlns:a16="http://schemas.microsoft.com/office/drawing/2014/main" id="{A1DD645F-90D4-5D24-987A-67032824B495}"/>
              </a:ext>
            </a:extLst>
          </p:cNvPr>
          <p:cNvSpPr/>
          <p:nvPr/>
        </p:nvSpPr>
        <p:spPr>
          <a:xfrm>
            <a:off x="2951843" y="2689902"/>
            <a:ext cx="2247900" cy="1943100"/>
          </a:xfrm>
          <a:prstGeom prst="heart">
            <a:avLst/>
          </a:prstGeom>
          <a:solidFill>
            <a:srgbClr val="FF80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err="1"/>
              <a:t>Penguine</a:t>
            </a:r>
            <a:r>
              <a:rPr lang="en-US" sz="1600"/>
              <a:t> + Charlie Brown</a:t>
            </a:r>
          </a:p>
          <a:p>
            <a:pPr algn="ctr"/>
            <a:r>
              <a:rPr lang="en-US" sz="1600"/>
              <a:t>forever</a:t>
            </a:r>
          </a:p>
        </p:txBody>
      </p:sp>
      <p:sp>
        <p:nvSpPr>
          <p:cNvPr id="4" name="TextBox 3">
            <a:extLst>
              <a:ext uri="{FF2B5EF4-FFF2-40B4-BE49-F238E27FC236}">
                <a16:creationId xmlns:a16="http://schemas.microsoft.com/office/drawing/2014/main" id="{98DED656-673C-67D8-84F6-7408EE0E8E3C}"/>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pic>
        <p:nvPicPr>
          <p:cNvPr id="3" name="Picture 2" descr="A penguin holding a plate of food&#10;&#10;Description automatically generated">
            <a:extLst>
              <a:ext uri="{FF2B5EF4-FFF2-40B4-BE49-F238E27FC236}">
                <a16:creationId xmlns:a16="http://schemas.microsoft.com/office/drawing/2014/main" id="{84F38723-F9D0-B40A-F719-A9AEC42902A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143" b="87619" l="11406" r="88958">
                        <a14:foregroundMark x1="42708" y1="15381" x2="51198" y2="5143"/>
                        <a14:foregroundMark x1="51198" y1="5143" x2="56771" y2="13619"/>
                      </a14:backgroundRemoval>
                    </a14:imgEffect>
                  </a14:imgLayer>
                </a14:imgProps>
              </a:ext>
            </a:extLst>
          </a:blip>
          <a:srcRect l="1718" t="1569" r="1336" b="19053"/>
          <a:stretch/>
        </p:blipFill>
        <p:spPr>
          <a:xfrm>
            <a:off x="2146833" y="3644075"/>
            <a:ext cx="2566170" cy="2848120"/>
          </a:xfrm>
          <a:prstGeom prst="rect">
            <a:avLst/>
          </a:prstGeom>
        </p:spPr>
      </p:pic>
      <p:pic>
        <p:nvPicPr>
          <p:cNvPr id="7" name="Picture 6" descr="Pin page">
            <a:extLst>
              <a:ext uri="{FF2B5EF4-FFF2-40B4-BE49-F238E27FC236}">
                <a16:creationId xmlns:a16="http://schemas.microsoft.com/office/drawing/2014/main" id="{EDC69445-C28B-CCCA-C1C9-683A6657BAAB}"/>
              </a:ext>
            </a:extLst>
          </p:cNvPr>
          <p:cNvPicPr>
            <a:picLocks noChangeAspect="1"/>
          </p:cNvPicPr>
          <p:nvPr/>
        </p:nvPicPr>
        <p:blipFill>
          <a:blip r:embed="rId6"/>
          <a:stretch>
            <a:fillRect/>
          </a:stretch>
        </p:blipFill>
        <p:spPr>
          <a:xfrm>
            <a:off x="4073071" y="3442307"/>
            <a:ext cx="2253343" cy="3207848"/>
          </a:xfrm>
          <a:prstGeom prst="rect">
            <a:avLst/>
          </a:prstGeom>
        </p:spPr>
      </p:pic>
    </p:spTree>
    <p:extLst>
      <p:ext uri="{BB962C8B-B14F-4D97-AF65-F5344CB8AC3E}">
        <p14:creationId xmlns:p14="http://schemas.microsoft.com/office/powerpoint/2010/main" val="287019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FD54-A10D-1C36-AB3C-62C5E8E691BB}"/>
              </a:ext>
            </a:extLst>
          </p:cNvPr>
          <p:cNvSpPr>
            <a:spLocks noGrp="1"/>
          </p:cNvSpPr>
          <p:nvPr>
            <p:ph type="title"/>
          </p:nvPr>
        </p:nvSpPr>
        <p:spPr/>
        <p:txBody>
          <a:bodyPr/>
          <a:lstStyle/>
          <a:p>
            <a:r>
              <a:rPr lang="en-US"/>
              <a:t>CONTEXT DIAGRAM SLIDE</a:t>
            </a:r>
          </a:p>
        </p:txBody>
      </p:sp>
      <p:pic>
        <p:nvPicPr>
          <p:cNvPr id="4" name="Content Placeholder 3" descr="A diagram of a game system&#10;&#10;Description automatically generated">
            <a:extLst>
              <a:ext uri="{FF2B5EF4-FFF2-40B4-BE49-F238E27FC236}">
                <a16:creationId xmlns:a16="http://schemas.microsoft.com/office/drawing/2014/main" id="{41175ADB-5295-EFFB-6BCC-C4FC9E9A68F3}"/>
              </a:ext>
            </a:extLst>
          </p:cNvPr>
          <p:cNvPicPr>
            <a:picLocks noGrp="1" noChangeAspect="1"/>
          </p:cNvPicPr>
          <p:nvPr>
            <p:ph idx="1"/>
          </p:nvPr>
        </p:nvPicPr>
        <p:blipFill>
          <a:blip r:embed="rId3"/>
          <a:srcRect l="113" t="188" r="907"/>
          <a:stretch/>
        </p:blipFill>
        <p:spPr>
          <a:xfrm>
            <a:off x="1295400" y="1712328"/>
            <a:ext cx="9503240" cy="4608394"/>
          </a:xfrm>
        </p:spPr>
      </p:pic>
      <p:pic>
        <p:nvPicPr>
          <p:cNvPr id="5" name="Picture 4" descr="A penguin holding a plate of food&#10;&#10;Description automatically generated">
            <a:extLst>
              <a:ext uri="{FF2B5EF4-FFF2-40B4-BE49-F238E27FC236}">
                <a16:creationId xmlns:a16="http://schemas.microsoft.com/office/drawing/2014/main" id="{F97750A5-D6E4-8B90-39FB-1AE35A1554E3}"/>
              </a:ext>
            </a:extLst>
          </p:cNvPr>
          <p:cNvPicPr>
            <a:picLocks noChangeAspect="1"/>
          </p:cNvPicPr>
          <p:nvPr/>
        </p:nvPicPr>
        <p:blipFill>
          <a:blip r:embed="rId4"/>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4D8FE052-ECCB-AC35-1418-4EB20A0F95DE}"/>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3920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798A-AEF6-406B-F465-44A868E1E5B0}"/>
              </a:ext>
            </a:extLst>
          </p:cNvPr>
          <p:cNvSpPr>
            <a:spLocks noGrp="1"/>
          </p:cNvSpPr>
          <p:nvPr>
            <p:ph type="title"/>
          </p:nvPr>
        </p:nvSpPr>
        <p:spPr/>
        <p:txBody>
          <a:bodyPr/>
          <a:lstStyle/>
          <a:p>
            <a:r>
              <a:rPr lang="en-US"/>
              <a:t>DIAGRAM 0</a:t>
            </a:r>
          </a:p>
        </p:txBody>
      </p:sp>
      <p:pic>
        <p:nvPicPr>
          <p:cNvPr id="5" name="Content Placeholder 4">
            <a:extLst>
              <a:ext uri="{FF2B5EF4-FFF2-40B4-BE49-F238E27FC236}">
                <a16:creationId xmlns:a16="http://schemas.microsoft.com/office/drawing/2014/main" id="{01C77230-9CCD-AB72-59D8-97512CECA90A}"/>
              </a:ext>
            </a:extLst>
          </p:cNvPr>
          <p:cNvPicPr>
            <a:picLocks noGrp="1" noChangeAspect="1"/>
          </p:cNvPicPr>
          <p:nvPr>
            <p:ph idx="1"/>
          </p:nvPr>
        </p:nvPicPr>
        <p:blipFill>
          <a:blip r:embed="rId3"/>
          <a:stretch>
            <a:fillRect/>
          </a:stretch>
        </p:blipFill>
        <p:spPr>
          <a:xfrm>
            <a:off x="3879284" y="365125"/>
            <a:ext cx="8165628" cy="6366041"/>
          </a:xfrm>
        </p:spPr>
      </p:pic>
      <p:pic>
        <p:nvPicPr>
          <p:cNvPr id="4" name="Picture 3" descr="A penguin holding a plate of food&#10;&#10;Description automatically generated">
            <a:extLst>
              <a:ext uri="{FF2B5EF4-FFF2-40B4-BE49-F238E27FC236}">
                <a16:creationId xmlns:a16="http://schemas.microsoft.com/office/drawing/2014/main" id="{3A72B599-94D8-FC94-DBFD-1136B4C76BBC}"/>
              </a:ext>
            </a:extLst>
          </p:cNvPr>
          <p:cNvPicPr>
            <a:picLocks noChangeAspect="1"/>
          </p:cNvPicPr>
          <p:nvPr/>
        </p:nvPicPr>
        <p:blipFill>
          <a:blip r:embed="rId4"/>
          <a:srcRect l="1718" t="1568" r="1336" b="2787"/>
          <a:stretch/>
        </p:blipFill>
        <p:spPr>
          <a:xfrm>
            <a:off x="2051" y="5648724"/>
            <a:ext cx="1108556" cy="1207156"/>
          </a:xfrm>
          <a:prstGeom prst="rect">
            <a:avLst/>
          </a:prstGeom>
        </p:spPr>
      </p:pic>
      <p:sp>
        <p:nvSpPr>
          <p:cNvPr id="6" name="TextBox 5">
            <a:extLst>
              <a:ext uri="{FF2B5EF4-FFF2-40B4-BE49-F238E27FC236}">
                <a16:creationId xmlns:a16="http://schemas.microsoft.com/office/drawing/2014/main" id="{EF8D4E97-B2D8-1637-52CE-3E383F2666B1}"/>
              </a:ext>
            </a:extLst>
          </p:cNvPr>
          <p:cNvSpPr txBox="1"/>
          <p:nvPr/>
        </p:nvSpPr>
        <p:spPr>
          <a:xfrm>
            <a:off x="93298" y="18053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Carson</a:t>
            </a:r>
          </a:p>
        </p:txBody>
      </p:sp>
    </p:spTree>
    <p:extLst>
      <p:ext uri="{BB962C8B-B14F-4D97-AF65-F5344CB8AC3E}">
        <p14:creationId xmlns:p14="http://schemas.microsoft.com/office/powerpoint/2010/main" val="764245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80">
          <a:fgClr>
            <a:srgbClr val="DCD5CA"/>
          </a:fgClr>
          <a:bgClr>
            <a:schemeClr val="bg1"/>
          </a:bgClr>
        </a:patt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965D4-2B5F-C80D-70B2-7F80E40D5902}"/>
              </a:ext>
            </a:extLst>
          </p:cNvPr>
          <p:cNvSpPr>
            <a:spLocks noGrp="1"/>
          </p:cNvSpPr>
          <p:nvPr>
            <p:ph type="title"/>
          </p:nvPr>
        </p:nvSpPr>
        <p:spPr>
          <a:xfrm>
            <a:off x="81613" y="0"/>
            <a:ext cx="4680163" cy="1931670"/>
          </a:xfrm>
        </p:spPr>
        <p:txBody>
          <a:bodyPr vert="horz" lIns="91440" tIns="45720" rIns="91440" bIns="45720" rtlCol="0" anchor="b">
            <a:normAutofit/>
          </a:bodyPr>
          <a:lstStyle/>
          <a:p>
            <a:r>
              <a:rPr lang="en-US" sz="6000" kern="1200">
                <a:solidFill>
                  <a:schemeClr val="tx1"/>
                </a:solidFill>
                <a:latin typeface="+mj-lt"/>
                <a:ea typeface="+mj-ea"/>
                <a:cs typeface="+mj-cs"/>
              </a:rPr>
              <a:t>GLOBAL USE CASE</a:t>
            </a:r>
          </a:p>
        </p:txBody>
      </p:sp>
      <p:sp>
        <p:nvSpPr>
          <p:cNvPr id="5" name="TextBox 4">
            <a:extLst>
              <a:ext uri="{FF2B5EF4-FFF2-40B4-BE49-F238E27FC236}">
                <a16:creationId xmlns:a16="http://schemas.microsoft.com/office/drawing/2014/main" id="{DAEDA431-480F-4104-9BD9-820874AC10AD}"/>
              </a:ext>
            </a:extLst>
          </p:cNvPr>
          <p:cNvSpPr txBox="1"/>
          <p:nvPr/>
        </p:nvSpPr>
        <p:spPr>
          <a:xfrm>
            <a:off x="-1" y="6546510"/>
            <a:ext cx="4171994" cy="10357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400" kern="1200">
                <a:solidFill>
                  <a:schemeClr val="tx1"/>
                </a:solidFill>
                <a:latin typeface="+mn-lt"/>
                <a:ea typeface="+mn-ea"/>
                <a:cs typeface="+mn-cs"/>
              </a:rPr>
              <a:t>Amanda</a:t>
            </a:r>
          </a:p>
        </p:txBody>
      </p:sp>
      <p:grpSp>
        <p:nvGrpSpPr>
          <p:cNvPr id="18" name="Group 1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5222290-3F84-E903-4F5A-97FA6207E87B}"/>
              </a:ext>
            </a:extLst>
          </p:cNvPr>
          <p:cNvSpPr txBox="1"/>
          <p:nvPr/>
        </p:nvSpPr>
        <p:spPr>
          <a:xfrm>
            <a:off x="79856" y="1716862"/>
            <a:ext cx="4380219" cy="5355312"/>
          </a:xfrm>
          <a:prstGeom prst="rect">
            <a:avLst/>
          </a:prstGeom>
          <a:noFill/>
        </p:spPr>
        <p:txBody>
          <a:bodyPr wrap="square" rtlCol="0">
            <a:spAutoFit/>
          </a:bodyPr>
          <a:lstStyle/>
          <a:p>
            <a:pPr marL="285750" indent="-285750">
              <a:buFont typeface="Arial" panose="020B0604020202020204" pitchFamily="34" charset="0"/>
              <a:buChar char="•"/>
            </a:pPr>
            <a:r>
              <a:rPr lang="en-US" u="sng"/>
              <a:t>Patrick</a:t>
            </a:r>
            <a:r>
              <a:rPr lang="en-US"/>
              <a:t>: Control Player – Show Overlay, Main Menu, Interact with LI</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A/C/E: </a:t>
            </a:r>
            <a:r>
              <a:rPr lang="en-US"/>
              <a:t>Handle Each LI Interaction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Owen:</a:t>
            </a:r>
            <a:r>
              <a:rPr lang="en-US"/>
              <a:t> Audio/SFX</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Owen:</a:t>
            </a:r>
            <a:r>
              <a:rPr lang="en-US"/>
              <a:t> Player Gains Affection Points (eventually enough to initiate a date)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Lance: </a:t>
            </a:r>
            <a:r>
              <a:rPr lang="en-US"/>
              <a:t>Start Minigame and Play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Owen:</a:t>
            </a:r>
            <a:r>
              <a:rPr lang="en-US"/>
              <a:t> Player Gains Affection Points (updated)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u="sng"/>
              <a:t>Carson: </a:t>
            </a:r>
            <a:r>
              <a:rPr lang="en-US"/>
              <a:t>Win/Lose the Game and Manage Overworld</a:t>
            </a:r>
          </a:p>
          <a:p>
            <a:endParaRPr lang="en-US"/>
          </a:p>
          <a:p>
            <a:endParaRPr lang="en-US"/>
          </a:p>
        </p:txBody>
      </p:sp>
      <p:pic>
        <p:nvPicPr>
          <p:cNvPr id="33" name="Picture 32" descr="A penguin holding a plate of food&#10;&#10;Description automatically generated">
            <a:extLst>
              <a:ext uri="{FF2B5EF4-FFF2-40B4-BE49-F238E27FC236}">
                <a16:creationId xmlns:a16="http://schemas.microsoft.com/office/drawing/2014/main" id="{06099D94-27B6-FF88-4718-8B656BA0B1D2}"/>
              </a:ext>
            </a:extLst>
          </p:cNvPr>
          <p:cNvPicPr>
            <a:picLocks noChangeAspect="1"/>
          </p:cNvPicPr>
          <p:nvPr/>
        </p:nvPicPr>
        <p:blipFill>
          <a:blip r:embed="rId2"/>
          <a:srcRect l="1718" t="1568" r="1336" b="2787"/>
          <a:stretch/>
        </p:blipFill>
        <p:spPr>
          <a:xfrm>
            <a:off x="4384113" y="0"/>
            <a:ext cx="918551" cy="1136416"/>
          </a:xfrm>
          <a:prstGeom prst="rect">
            <a:avLst/>
          </a:prstGeom>
        </p:spPr>
      </p:pic>
      <p:pic>
        <p:nvPicPr>
          <p:cNvPr id="34" name="Picture 33" descr="A penguin holding a plate of food&#10;&#10;Description automatically generated">
            <a:extLst>
              <a:ext uri="{FF2B5EF4-FFF2-40B4-BE49-F238E27FC236}">
                <a16:creationId xmlns:a16="http://schemas.microsoft.com/office/drawing/2014/main" id="{F7A407D4-079D-C188-3717-EC1F197621D9}"/>
              </a:ext>
            </a:extLst>
          </p:cNvPr>
          <p:cNvPicPr>
            <a:picLocks noChangeAspect="1"/>
          </p:cNvPicPr>
          <p:nvPr/>
        </p:nvPicPr>
        <p:blipFill>
          <a:blip r:embed="rId2"/>
          <a:srcRect l="1718" t="1568" r="1336" b="2787"/>
          <a:stretch/>
        </p:blipFill>
        <p:spPr>
          <a:xfrm>
            <a:off x="4384112" y="1136416"/>
            <a:ext cx="918551" cy="1136416"/>
          </a:xfrm>
          <a:prstGeom prst="rect">
            <a:avLst/>
          </a:prstGeom>
        </p:spPr>
      </p:pic>
      <p:pic>
        <p:nvPicPr>
          <p:cNvPr id="35" name="Picture 34" descr="A penguin holding a plate of food&#10;&#10;Description automatically generated">
            <a:extLst>
              <a:ext uri="{FF2B5EF4-FFF2-40B4-BE49-F238E27FC236}">
                <a16:creationId xmlns:a16="http://schemas.microsoft.com/office/drawing/2014/main" id="{9216A113-CA2B-03C2-C22C-DA0184DFF2C5}"/>
              </a:ext>
            </a:extLst>
          </p:cNvPr>
          <p:cNvPicPr>
            <a:picLocks noChangeAspect="1"/>
          </p:cNvPicPr>
          <p:nvPr/>
        </p:nvPicPr>
        <p:blipFill>
          <a:blip r:embed="rId2"/>
          <a:srcRect l="1718" t="1568" r="1336" b="2787"/>
          <a:stretch/>
        </p:blipFill>
        <p:spPr>
          <a:xfrm>
            <a:off x="4384112" y="5666468"/>
            <a:ext cx="918551" cy="1191532"/>
          </a:xfrm>
          <a:prstGeom prst="rect">
            <a:avLst/>
          </a:prstGeom>
        </p:spPr>
      </p:pic>
      <p:pic>
        <p:nvPicPr>
          <p:cNvPr id="39" name="Picture 38" descr="A penguin holding a plate of food&#10;&#10;Description automatically generated">
            <a:extLst>
              <a:ext uri="{FF2B5EF4-FFF2-40B4-BE49-F238E27FC236}">
                <a16:creationId xmlns:a16="http://schemas.microsoft.com/office/drawing/2014/main" id="{25898AF7-DD80-C066-9B54-78EF3DD012DA}"/>
              </a:ext>
            </a:extLst>
          </p:cNvPr>
          <p:cNvPicPr>
            <a:picLocks noChangeAspect="1"/>
          </p:cNvPicPr>
          <p:nvPr/>
        </p:nvPicPr>
        <p:blipFill>
          <a:blip r:embed="rId2"/>
          <a:srcRect l="1718" t="1568" r="1336" b="2787"/>
          <a:stretch/>
        </p:blipFill>
        <p:spPr>
          <a:xfrm>
            <a:off x="4383234" y="4474936"/>
            <a:ext cx="918551" cy="1191532"/>
          </a:xfrm>
          <a:prstGeom prst="rect">
            <a:avLst/>
          </a:prstGeom>
        </p:spPr>
      </p:pic>
      <p:pic>
        <p:nvPicPr>
          <p:cNvPr id="40" name="Picture 39" descr="A penguin holding a plate of food&#10;&#10;Description automatically generated">
            <a:extLst>
              <a:ext uri="{FF2B5EF4-FFF2-40B4-BE49-F238E27FC236}">
                <a16:creationId xmlns:a16="http://schemas.microsoft.com/office/drawing/2014/main" id="{E8C77735-D5CD-7FFA-D1F9-C7C03EF80F56}"/>
              </a:ext>
            </a:extLst>
          </p:cNvPr>
          <p:cNvPicPr>
            <a:picLocks noChangeAspect="1"/>
          </p:cNvPicPr>
          <p:nvPr/>
        </p:nvPicPr>
        <p:blipFill>
          <a:blip r:embed="rId2"/>
          <a:srcRect l="1718" t="1568" r="1336" b="2787"/>
          <a:stretch/>
        </p:blipFill>
        <p:spPr>
          <a:xfrm>
            <a:off x="4383233" y="3284039"/>
            <a:ext cx="918551" cy="1191532"/>
          </a:xfrm>
          <a:prstGeom prst="rect">
            <a:avLst/>
          </a:prstGeom>
        </p:spPr>
      </p:pic>
      <p:pic>
        <p:nvPicPr>
          <p:cNvPr id="41" name="Picture 40" descr="A penguin holding a plate of food&#10;&#10;Description automatically generated">
            <a:extLst>
              <a:ext uri="{FF2B5EF4-FFF2-40B4-BE49-F238E27FC236}">
                <a16:creationId xmlns:a16="http://schemas.microsoft.com/office/drawing/2014/main" id="{1395FF88-6717-0E5F-507E-59C4D74A0C91}"/>
              </a:ext>
            </a:extLst>
          </p:cNvPr>
          <p:cNvPicPr>
            <a:picLocks noChangeAspect="1"/>
          </p:cNvPicPr>
          <p:nvPr/>
        </p:nvPicPr>
        <p:blipFill>
          <a:blip r:embed="rId2"/>
          <a:srcRect l="1718" t="1568" r="1336" b="2787"/>
          <a:stretch/>
        </p:blipFill>
        <p:spPr>
          <a:xfrm>
            <a:off x="4375004" y="2215210"/>
            <a:ext cx="918551" cy="1191532"/>
          </a:xfrm>
          <a:prstGeom prst="rect">
            <a:avLst/>
          </a:prstGeom>
        </p:spPr>
      </p:pic>
      <p:sp>
        <p:nvSpPr>
          <p:cNvPr id="6" name="Rectangle 5">
            <a:extLst>
              <a:ext uri="{FF2B5EF4-FFF2-40B4-BE49-F238E27FC236}">
                <a16:creationId xmlns:a16="http://schemas.microsoft.com/office/drawing/2014/main" id="{A6589951-73F9-429C-5403-50407D8474C5}"/>
              </a:ext>
            </a:extLst>
          </p:cNvPr>
          <p:cNvSpPr/>
          <p:nvPr/>
        </p:nvSpPr>
        <p:spPr>
          <a:xfrm>
            <a:off x="5283200" y="-12700"/>
            <a:ext cx="6921500" cy="6870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game&#10;&#10;Description automatically generated">
            <a:extLst>
              <a:ext uri="{FF2B5EF4-FFF2-40B4-BE49-F238E27FC236}">
                <a16:creationId xmlns:a16="http://schemas.microsoft.com/office/drawing/2014/main" id="{ACE49DD4-C257-58ED-92EE-E5CB1AB83E86}"/>
              </a:ext>
            </a:extLst>
          </p:cNvPr>
          <p:cNvPicPr>
            <a:picLocks noChangeAspect="1"/>
          </p:cNvPicPr>
          <p:nvPr/>
        </p:nvPicPr>
        <p:blipFill>
          <a:blip r:embed="rId3"/>
          <a:stretch>
            <a:fillRect/>
          </a:stretch>
        </p:blipFill>
        <p:spPr>
          <a:xfrm>
            <a:off x="5306609" y="571970"/>
            <a:ext cx="7166783" cy="5224873"/>
          </a:xfrm>
          <a:prstGeom prst="rect">
            <a:avLst/>
          </a:prstGeom>
        </p:spPr>
      </p:pic>
    </p:spTree>
    <p:extLst>
      <p:ext uri="{BB962C8B-B14F-4D97-AF65-F5344CB8AC3E}">
        <p14:creationId xmlns:p14="http://schemas.microsoft.com/office/powerpoint/2010/main" val="60391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BC959-1097-EF88-4F92-412533E8BB5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Process 1: UI Management</a:t>
            </a:r>
          </a:p>
        </p:txBody>
      </p:sp>
      <p:sp>
        <p:nvSpPr>
          <p:cNvPr id="4" name="TextBox 3">
            <a:extLst>
              <a:ext uri="{FF2B5EF4-FFF2-40B4-BE49-F238E27FC236}">
                <a16:creationId xmlns:a16="http://schemas.microsoft.com/office/drawing/2014/main" id="{88426EF7-C346-6CF1-028A-5798AC93BF27}"/>
              </a:ext>
            </a:extLst>
          </p:cNvPr>
          <p:cNvSpPr txBox="1"/>
          <p:nvPr/>
        </p:nvSpPr>
        <p:spPr>
          <a:xfrm>
            <a:off x="477981" y="4872922"/>
            <a:ext cx="3933306" cy="120814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000" kern="1200">
                <a:solidFill>
                  <a:schemeClr val="tx1"/>
                </a:solidFill>
                <a:latin typeface="+mn-lt"/>
                <a:ea typeface="+mn-ea"/>
                <a:cs typeface="+mn-cs"/>
              </a:rPr>
              <a:t>Patrick</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ED7D3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penguin holding a plate of food&#10;&#10;Description automatically generated">
            <a:extLst>
              <a:ext uri="{FF2B5EF4-FFF2-40B4-BE49-F238E27FC236}">
                <a16:creationId xmlns:a16="http://schemas.microsoft.com/office/drawing/2014/main" id="{4194169D-D5FC-8B34-1D92-632831E5542A}"/>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7" name="Content Placeholder 6">
            <a:extLst>
              <a:ext uri="{FF2B5EF4-FFF2-40B4-BE49-F238E27FC236}">
                <a16:creationId xmlns:a16="http://schemas.microsoft.com/office/drawing/2014/main" id="{9F0BFD92-A4B6-6F25-808A-9B1A77FFEEAE}"/>
              </a:ext>
            </a:extLst>
          </p:cNvPr>
          <p:cNvSpPr>
            <a:spLocks noGrp="1"/>
          </p:cNvSpPr>
          <p:nvPr>
            <p:ph idx="1"/>
          </p:nvPr>
        </p:nvSpPr>
        <p:spPr>
          <a:xfrm>
            <a:off x="5316461" y="1712233"/>
            <a:ext cx="6433458" cy="5320166"/>
          </a:xfrm>
        </p:spPr>
        <p:txBody>
          <a:bodyPr vert="horz" lIns="91440" tIns="45720" rIns="91440" bIns="45720" rtlCol="0" anchor="t">
            <a:normAutofit/>
          </a:bodyPr>
          <a:lstStyle/>
          <a:p>
            <a:r>
              <a:rPr lang="en-US"/>
              <a:t>My feature: UI management</a:t>
            </a:r>
          </a:p>
          <a:p>
            <a:pPr lvl="1">
              <a:buFont typeface="Courier New" panose="020B0604020202020204" pitchFamily="34" charset="0"/>
              <a:buChar char="o"/>
            </a:pPr>
            <a:r>
              <a:rPr lang="en-US"/>
              <a:t>Room Movement</a:t>
            </a:r>
          </a:p>
          <a:p>
            <a:pPr lvl="1">
              <a:buFont typeface="Courier New" panose="020B0604020202020204" pitchFamily="34" charset="0"/>
              <a:buChar char="o"/>
            </a:pPr>
            <a:r>
              <a:rPr lang="en-US"/>
              <a:t>Love Interest Interaction</a:t>
            </a:r>
          </a:p>
          <a:p>
            <a:pPr lvl="1">
              <a:buFont typeface="Courier New" panose="020B0604020202020204" pitchFamily="34" charset="0"/>
              <a:buChar char="o"/>
            </a:pPr>
            <a:r>
              <a:rPr lang="en-US"/>
              <a:t>Main Menu</a:t>
            </a:r>
          </a:p>
          <a:p>
            <a:pPr lvl="1">
              <a:buFont typeface="Courier New" panose="020B0604020202020204" pitchFamily="34" charset="0"/>
              <a:buChar char="o"/>
            </a:pPr>
            <a:r>
              <a:rPr lang="en-US"/>
              <a:t>Show Overlay</a:t>
            </a:r>
          </a:p>
          <a:p>
            <a:r>
              <a:rPr lang="en-US"/>
              <a:t>Priority: 1</a:t>
            </a:r>
          </a:p>
          <a:p>
            <a:pPr lvl="1">
              <a:buFont typeface="Courier New" panose="020B0604020202020204" pitchFamily="34" charset="0"/>
              <a:buChar char="o"/>
            </a:pPr>
            <a:r>
              <a:rPr lang="en-US"/>
              <a:t>Room changes and character interaction input are essential to functionality of our game.</a:t>
            </a:r>
          </a:p>
          <a:p>
            <a:r>
              <a:rPr lang="en-US"/>
              <a:t>Relatively Low Complexity than other features</a:t>
            </a:r>
          </a:p>
          <a:p>
            <a:pPr marL="0" indent="0">
              <a:buNone/>
            </a:pPr>
            <a:endParaRPr lang="en-US"/>
          </a:p>
        </p:txBody>
      </p:sp>
    </p:spTree>
    <p:extLst>
      <p:ext uri="{BB962C8B-B14F-4D97-AF65-F5344CB8AC3E}">
        <p14:creationId xmlns:p14="http://schemas.microsoft.com/office/powerpoint/2010/main" val="40616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9BDE-D3CD-0FF7-4A25-E41E9AF1E635}"/>
              </a:ext>
            </a:extLst>
          </p:cNvPr>
          <p:cNvSpPr>
            <a:spLocks noGrp="1"/>
          </p:cNvSpPr>
          <p:nvPr>
            <p:ph type="title"/>
          </p:nvPr>
        </p:nvSpPr>
        <p:spPr/>
        <p:txBody>
          <a:bodyPr/>
          <a:lstStyle/>
          <a:p>
            <a:r>
              <a:rPr lang="en-US"/>
              <a:t>Use Case Diagrams:</a:t>
            </a:r>
            <a:br>
              <a:rPr lang="en-US"/>
            </a:br>
            <a:r>
              <a:rPr lang="en-US" sz="1600"/>
              <a:t>Process 1: UI Management</a:t>
            </a:r>
          </a:p>
        </p:txBody>
      </p:sp>
      <p:sp>
        <p:nvSpPr>
          <p:cNvPr id="3" name="Content Placeholder 2">
            <a:extLst>
              <a:ext uri="{FF2B5EF4-FFF2-40B4-BE49-F238E27FC236}">
                <a16:creationId xmlns:a16="http://schemas.microsoft.com/office/drawing/2014/main" id="{3C0CA889-6AC4-3878-F91E-3BA86E352A05}"/>
              </a:ext>
            </a:extLst>
          </p:cNvPr>
          <p:cNvSpPr>
            <a:spLocks noGrp="1"/>
          </p:cNvSpPr>
          <p:nvPr>
            <p:ph idx="1"/>
          </p:nvPr>
        </p:nvSpPr>
        <p:spPr>
          <a:xfrm>
            <a:off x="10046001" y="5772301"/>
            <a:ext cx="1307799" cy="404662"/>
          </a:xfrm>
        </p:spPr>
        <p:txBody>
          <a:bodyPr vert="horz" lIns="91440" tIns="45720" rIns="91440" bIns="45720" rtlCol="0" anchor="t">
            <a:normAutofit fontScale="92500" lnSpcReduction="20000"/>
          </a:bodyPr>
          <a:lstStyle/>
          <a:p>
            <a:pPr marL="0" indent="0">
              <a:buNone/>
            </a:pPr>
            <a:r>
              <a:rPr lang="en-US"/>
              <a:t>Patrick</a:t>
            </a:r>
          </a:p>
        </p:txBody>
      </p:sp>
      <p:pic>
        <p:nvPicPr>
          <p:cNvPr id="6" name="Picture 5" descr="A penguin holding a plate of food&#10;&#10;Description automatically generated">
            <a:extLst>
              <a:ext uri="{FF2B5EF4-FFF2-40B4-BE49-F238E27FC236}">
                <a16:creationId xmlns:a16="http://schemas.microsoft.com/office/drawing/2014/main" id="{156007EC-1DDF-2DA9-3D9E-6F1603A1CEFE}"/>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A diagram of a player action&#10;&#10;Description automatically generated">
            <a:extLst>
              <a:ext uri="{FF2B5EF4-FFF2-40B4-BE49-F238E27FC236}">
                <a16:creationId xmlns:a16="http://schemas.microsoft.com/office/drawing/2014/main" id="{0EEAEF75-8DBE-871A-D36C-0C1F627AC1FC}"/>
              </a:ext>
            </a:extLst>
          </p:cNvPr>
          <p:cNvPicPr>
            <a:picLocks noChangeAspect="1"/>
          </p:cNvPicPr>
          <p:nvPr/>
        </p:nvPicPr>
        <p:blipFill>
          <a:blip r:embed="rId3"/>
          <a:stretch>
            <a:fillRect/>
          </a:stretch>
        </p:blipFill>
        <p:spPr>
          <a:xfrm>
            <a:off x="269666" y="2078170"/>
            <a:ext cx="5829840" cy="3120247"/>
          </a:xfrm>
          <a:prstGeom prst="rect">
            <a:avLst/>
          </a:prstGeom>
        </p:spPr>
      </p:pic>
      <p:pic>
        <p:nvPicPr>
          <p:cNvPr id="5" name="Picture 4" descr="A diagram of a game&#10;&#10;Description automatically generated">
            <a:extLst>
              <a:ext uri="{FF2B5EF4-FFF2-40B4-BE49-F238E27FC236}">
                <a16:creationId xmlns:a16="http://schemas.microsoft.com/office/drawing/2014/main" id="{D299960A-DDCE-61E4-9E7A-5253DE842135}"/>
              </a:ext>
            </a:extLst>
          </p:cNvPr>
          <p:cNvPicPr>
            <a:picLocks noChangeAspect="1"/>
          </p:cNvPicPr>
          <p:nvPr/>
        </p:nvPicPr>
        <p:blipFill>
          <a:blip r:embed="rId4"/>
          <a:stretch>
            <a:fillRect/>
          </a:stretch>
        </p:blipFill>
        <p:spPr>
          <a:xfrm>
            <a:off x="6291943" y="2071689"/>
            <a:ext cx="5606142" cy="3117395"/>
          </a:xfrm>
          <a:prstGeom prst="rect">
            <a:avLst/>
          </a:prstGeom>
        </p:spPr>
      </p:pic>
    </p:spTree>
    <p:extLst>
      <p:ext uri="{BB962C8B-B14F-4D97-AF65-F5344CB8AC3E}">
        <p14:creationId xmlns:p14="http://schemas.microsoft.com/office/powerpoint/2010/main" val="119118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9BDE-D3CD-0FF7-4A25-E41E9AF1E635}"/>
              </a:ext>
            </a:extLst>
          </p:cNvPr>
          <p:cNvSpPr>
            <a:spLocks noGrp="1"/>
          </p:cNvSpPr>
          <p:nvPr>
            <p:ph type="title"/>
          </p:nvPr>
        </p:nvSpPr>
        <p:spPr/>
        <p:txBody>
          <a:bodyPr/>
          <a:lstStyle/>
          <a:p>
            <a:r>
              <a:rPr lang="en-US"/>
              <a:t>Class Diagram</a:t>
            </a:r>
            <a:br>
              <a:rPr lang="en-US"/>
            </a:br>
            <a:r>
              <a:rPr lang="en-US" sz="1600"/>
              <a:t>Process 1: UI Management</a:t>
            </a:r>
          </a:p>
        </p:txBody>
      </p:sp>
      <p:sp>
        <p:nvSpPr>
          <p:cNvPr id="3" name="Content Placeholder 2">
            <a:extLst>
              <a:ext uri="{FF2B5EF4-FFF2-40B4-BE49-F238E27FC236}">
                <a16:creationId xmlns:a16="http://schemas.microsoft.com/office/drawing/2014/main" id="{3C0CA889-6AC4-3878-F91E-3BA86E352A05}"/>
              </a:ext>
            </a:extLst>
          </p:cNvPr>
          <p:cNvSpPr>
            <a:spLocks noGrp="1"/>
          </p:cNvSpPr>
          <p:nvPr>
            <p:ph idx="1"/>
          </p:nvPr>
        </p:nvSpPr>
        <p:spPr>
          <a:xfrm>
            <a:off x="10336764" y="6093143"/>
            <a:ext cx="1307799" cy="404662"/>
          </a:xfrm>
        </p:spPr>
        <p:txBody>
          <a:bodyPr vert="horz" lIns="91440" tIns="45720" rIns="91440" bIns="45720" rtlCol="0" anchor="t">
            <a:normAutofit fontScale="92500" lnSpcReduction="20000"/>
          </a:bodyPr>
          <a:lstStyle/>
          <a:p>
            <a:pPr marL="0" indent="0">
              <a:buNone/>
            </a:pPr>
            <a:r>
              <a:rPr lang="en-US"/>
              <a:t>Patrick</a:t>
            </a:r>
          </a:p>
        </p:txBody>
      </p:sp>
      <p:pic>
        <p:nvPicPr>
          <p:cNvPr id="6" name="Picture 5" descr="A penguin holding a plate of food&#10;&#10;Description automatically generated">
            <a:extLst>
              <a:ext uri="{FF2B5EF4-FFF2-40B4-BE49-F238E27FC236}">
                <a16:creationId xmlns:a16="http://schemas.microsoft.com/office/drawing/2014/main" id="{CAD626F8-282A-9A6F-3DDE-E8A42FD650B1}"/>
              </a:ext>
            </a:extLst>
          </p:cNvPr>
          <p:cNvPicPr>
            <a:picLocks noChangeAspect="1"/>
          </p:cNvPicPr>
          <p:nvPr/>
        </p:nvPicPr>
        <p:blipFill>
          <a:blip r:embed="rId2"/>
          <a:srcRect l="1718" t="1568" r="1336" b="2787"/>
          <a:stretch/>
        </p:blipFill>
        <p:spPr>
          <a:xfrm>
            <a:off x="8995057" y="385879"/>
            <a:ext cx="2641723" cy="2931394"/>
          </a:xfrm>
          <a:prstGeom prst="rect">
            <a:avLst/>
          </a:prstGeom>
        </p:spPr>
      </p:pic>
      <p:pic>
        <p:nvPicPr>
          <p:cNvPr id="4" name="Picture 3">
            <a:extLst>
              <a:ext uri="{FF2B5EF4-FFF2-40B4-BE49-F238E27FC236}">
                <a16:creationId xmlns:a16="http://schemas.microsoft.com/office/drawing/2014/main" id="{85736D30-3A77-5A39-5F08-D104948DA3C8}"/>
              </a:ext>
            </a:extLst>
          </p:cNvPr>
          <p:cNvPicPr>
            <a:picLocks noChangeAspect="1"/>
          </p:cNvPicPr>
          <p:nvPr/>
        </p:nvPicPr>
        <p:blipFill>
          <a:blip r:embed="rId3"/>
          <a:stretch>
            <a:fillRect/>
          </a:stretch>
        </p:blipFill>
        <p:spPr>
          <a:xfrm>
            <a:off x="929942" y="1972426"/>
            <a:ext cx="9825789" cy="3930821"/>
          </a:xfrm>
          <a:prstGeom prst="rect">
            <a:avLst/>
          </a:prstGeom>
        </p:spPr>
      </p:pic>
    </p:spTree>
    <p:extLst>
      <p:ext uri="{BB962C8B-B14F-4D97-AF65-F5344CB8AC3E}">
        <p14:creationId xmlns:p14="http://schemas.microsoft.com/office/powerpoint/2010/main" val="146687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4"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8"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enguin holding a plate of food&#10;&#10;Description automatically generated">
            <a:extLst>
              <a:ext uri="{FF2B5EF4-FFF2-40B4-BE49-F238E27FC236}">
                <a16:creationId xmlns:a16="http://schemas.microsoft.com/office/drawing/2014/main" id="{6AE468F4-7FA4-9FF1-983F-B441E56A97BA}"/>
              </a:ext>
            </a:extLst>
          </p:cNvPr>
          <p:cNvPicPr>
            <a:picLocks noChangeAspect="1"/>
          </p:cNvPicPr>
          <p:nvPr/>
        </p:nvPicPr>
        <p:blipFill>
          <a:blip r:embed="rId2"/>
          <a:srcRect l="6611" r="5592" b="1"/>
          <a:stretch/>
        </p:blipFill>
        <p:spPr>
          <a:xfrm>
            <a:off x="7082810" y="841663"/>
            <a:ext cx="4166151" cy="5185923"/>
          </a:xfrm>
          <a:prstGeom prst="rect">
            <a:avLst/>
          </a:prstGeom>
        </p:spPr>
      </p:pic>
      <p:grpSp>
        <p:nvGrpSpPr>
          <p:cNvPr id="21" name="Group 20">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2" name="Freeform: Shape 21">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4CD5AD-DCB1-C5A0-1F2C-9BE6AD764F39}"/>
              </a:ext>
            </a:extLst>
          </p:cNvPr>
          <p:cNvSpPr>
            <a:spLocks noGrp="1"/>
          </p:cNvSpPr>
          <p:nvPr>
            <p:ph type="title"/>
          </p:nvPr>
        </p:nvSpPr>
        <p:spPr>
          <a:xfrm>
            <a:off x="1014984" y="819015"/>
            <a:ext cx="5821537" cy="2353362"/>
          </a:xfrm>
        </p:spPr>
        <p:txBody>
          <a:bodyPr anchor="b">
            <a:normAutofit/>
          </a:bodyPr>
          <a:lstStyle/>
          <a:p>
            <a:r>
              <a:rPr lang="en-US" sz="4800">
                <a:solidFill>
                  <a:schemeClr val="bg1"/>
                </a:solidFill>
                <a:latin typeface="Aptos Display"/>
              </a:rPr>
              <a:t>Doki Doki Library</a:t>
            </a:r>
            <a:r>
              <a:rPr lang="en-US" sz="4800">
                <a:solidFill>
                  <a:schemeClr val="bg1"/>
                </a:solidFill>
              </a:rPr>
              <a:t> Club: Revolutionary Dating Sim </a:t>
            </a:r>
          </a:p>
        </p:txBody>
      </p:sp>
      <p:sp>
        <p:nvSpPr>
          <p:cNvPr id="10" name="Content Placeholder 2">
            <a:extLst>
              <a:ext uri="{FF2B5EF4-FFF2-40B4-BE49-F238E27FC236}">
                <a16:creationId xmlns:a16="http://schemas.microsoft.com/office/drawing/2014/main" id="{3B2D2114-A92C-CCCD-20F4-4A3075F9EAA5}"/>
              </a:ext>
            </a:extLst>
          </p:cNvPr>
          <p:cNvSpPr>
            <a:spLocks noGrp="1"/>
          </p:cNvSpPr>
          <p:nvPr>
            <p:ph idx="1"/>
          </p:nvPr>
        </p:nvSpPr>
        <p:spPr>
          <a:xfrm>
            <a:off x="1014984" y="3442089"/>
            <a:ext cx="5821537" cy="2596896"/>
          </a:xfrm>
        </p:spPr>
        <p:txBody>
          <a:bodyPr vert="horz" lIns="91440" tIns="45720" rIns="91440" bIns="45720" rtlCol="0" anchor="t">
            <a:normAutofit/>
          </a:bodyPr>
          <a:lstStyle/>
          <a:p>
            <a:r>
              <a:rPr lang="en-US" sz="1300">
                <a:solidFill>
                  <a:schemeClr val="bg1"/>
                </a:solidFill>
              </a:rPr>
              <a:t>You are stuck in a library with Sonic, Charlie Brown, and Scooby Doo characters</a:t>
            </a:r>
          </a:p>
          <a:p>
            <a:r>
              <a:rPr lang="en-US" sz="1300">
                <a:solidFill>
                  <a:schemeClr val="bg1"/>
                </a:solidFill>
              </a:rPr>
              <a:t>There is only one way out of this nightmarish library: Dating </a:t>
            </a:r>
          </a:p>
          <a:p>
            <a:r>
              <a:rPr lang="en-US" sz="1300">
                <a:solidFill>
                  <a:schemeClr val="bg1"/>
                </a:solidFill>
              </a:rPr>
              <a:t>You must successfully woo one of the various characters in the game to leave</a:t>
            </a:r>
          </a:p>
          <a:p>
            <a:r>
              <a:rPr lang="en-US" sz="1300">
                <a:solidFill>
                  <a:schemeClr val="bg1"/>
                </a:solidFill>
              </a:rPr>
              <a:t>If you are unsuccessful in your advances on ALL characters, you are stuck there forever and lose</a:t>
            </a:r>
          </a:p>
          <a:p>
            <a:r>
              <a:rPr lang="en-US" sz="1300">
                <a:solidFill>
                  <a:schemeClr val="bg1"/>
                </a:solidFill>
              </a:rPr>
              <a:t>Dating involves talking to the characters and playing different mini games</a:t>
            </a:r>
          </a:p>
          <a:p>
            <a:r>
              <a:rPr lang="en-US" sz="1300">
                <a:solidFill>
                  <a:schemeClr val="bg1"/>
                </a:solidFill>
              </a:rPr>
              <a:t>Library is located in Miami, FL.</a:t>
            </a:r>
          </a:p>
          <a:p>
            <a:pPr marL="0" indent="0">
              <a:buNone/>
            </a:pPr>
            <a:endParaRPr lang="en-US" sz="1300">
              <a:solidFill>
                <a:schemeClr val="bg1"/>
              </a:solidFill>
            </a:endParaRPr>
          </a:p>
          <a:p>
            <a:endParaRPr lang="en-US" sz="1300">
              <a:solidFill>
                <a:schemeClr val="bg1"/>
              </a:solidFill>
            </a:endParaRPr>
          </a:p>
        </p:txBody>
      </p:sp>
      <p:sp>
        <p:nvSpPr>
          <p:cNvPr id="4" name="TextBox 3">
            <a:extLst>
              <a:ext uri="{FF2B5EF4-FFF2-40B4-BE49-F238E27FC236}">
                <a16:creationId xmlns:a16="http://schemas.microsoft.com/office/drawing/2014/main" id="{7BE822BC-26D5-B6F1-12EE-CD4CF4F27084}"/>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Lance</a:t>
            </a:r>
          </a:p>
        </p:txBody>
      </p:sp>
    </p:spTree>
    <p:extLst>
      <p:ext uri="{BB962C8B-B14F-4D97-AF65-F5344CB8AC3E}">
        <p14:creationId xmlns:p14="http://schemas.microsoft.com/office/powerpoint/2010/main" val="3154005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AC91-888E-8C6D-3B24-A23A9A96E104}"/>
              </a:ext>
            </a:extLst>
          </p:cNvPr>
          <p:cNvSpPr>
            <a:spLocks noGrp="1"/>
          </p:cNvSpPr>
          <p:nvPr>
            <p:ph type="title"/>
          </p:nvPr>
        </p:nvSpPr>
        <p:spPr>
          <a:xfrm>
            <a:off x="833582" y="604610"/>
            <a:ext cx="10515600" cy="1325563"/>
          </a:xfrm>
          <a:solidFill>
            <a:srgbClr val="CF8FA1"/>
          </a:solidFill>
        </p:spPr>
        <p:style>
          <a:lnRef idx="1">
            <a:schemeClr val="accent5"/>
          </a:lnRef>
          <a:fillRef idx="3">
            <a:schemeClr val="accent5"/>
          </a:fillRef>
          <a:effectRef idx="2">
            <a:schemeClr val="accent5"/>
          </a:effectRef>
          <a:fontRef idx="minor">
            <a:schemeClr val="lt1"/>
          </a:fontRef>
        </p:style>
        <p:txBody>
          <a:bodyPr/>
          <a:lstStyle/>
          <a:p>
            <a:r>
              <a:rPr lang="en-US">
                <a:solidFill>
                  <a:srgbClr val="000000"/>
                </a:solidFill>
              </a:rPr>
              <a:t>Process 2: Peanuts Characters LI Interactions</a:t>
            </a:r>
          </a:p>
        </p:txBody>
      </p:sp>
      <p:sp>
        <p:nvSpPr>
          <p:cNvPr id="3" name="Content Placeholder 2">
            <a:extLst>
              <a:ext uri="{FF2B5EF4-FFF2-40B4-BE49-F238E27FC236}">
                <a16:creationId xmlns:a16="http://schemas.microsoft.com/office/drawing/2014/main" id="{67B842FE-28C2-4587-4CD5-367BC40701B0}"/>
              </a:ext>
            </a:extLst>
          </p:cNvPr>
          <p:cNvSpPr>
            <a:spLocks noGrp="1"/>
          </p:cNvSpPr>
          <p:nvPr>
            <p:ph idx="1"/>
          </p:nvPr>
        </p:nvSpPr>
        <p:spPr>
          <a:xfrm>
            <a:off x="838200" y="1923597"/>
            <a:ext cx="10515600" cy="4351338"/>
          </a:xfrm>
          <a:solidFill>
            <a:srgbClr val="CF8FA1"/>
          </a:solidFill>
          <a:ln>
            <a:solidFill>
              <a:schemeClr val="tx1"/>
            </a:solid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r>
              <a:rPr lang="en-US"/>
              <a:t>My feature: designing all Peanuts-inspired Love Interest characters</a:t>
            </a:r>
          </a:p>
          <a:p>
            <a:r>
              <a:rPr lang="en-US"/>
              <a:t>Includes: </a:t>
            </a:r>
          </a:p>
          <a:p>
            <a:pPr>
              <a:buFont typeface="Calibri,Sans-Serif" panose="020B0604020202020204" pitchFamily="34" charset="0"/>
              <a:buChar char="-"/>
            </a:pPr>
            <a:r>
              <a:rPr lang="en-US"/>
              <a:t>Preferred dialogue answers unique to each character</a:t>
            </a:r>
          </a:p>
          <a:p>
            <a:pPr>
              <a:buFont typeface="Calibri,Sans-Serif" panose="020B0604020202020204" pitchFamily="34" charset="0"/>
              <a:buChar char="-"/>
            </a:pPr>
            <a:r>
              <a:rPr lang="en-US"/>
              <a:t>A favorite minigame for each character</a:t>
            </a:r>
          </a:p>
          <a:p>
            <a:pPr>
              <a:buFont typeface="Calibri,Sans-Serif" panose="020B0604020202020204" pitchFamily="34" charset="0"/>
              <a:buChar char="-"/>
            </a:pPr>
            <a:r>
              <a:rPr lang="en-US"/>
              <a:t>Visual character designs and representations</a:t>
            </a:r>
          </a:p>
          <a:p>
            <a:r>
              <a:rPr lang="en-US"/>
              <a:t>Priority: 1* (essential)</a:t>
            </a:r>
          </a:p>
          <a:p>
            <a:r>
              <a:rPr lang="en-US"/>
              <a:t>Complexity: Less Complex</a:t>
            </a:r>
          </a:p>
        </p:txBody>
      </p:sp>
      <p:pic>
        <p:nvPicPr>
          <p:cNvPr id="5" name="Picture 4" descr="A penguin holding a plate of food&#10;&#10;Description automatically generated">
            <a:extLst>
              <a:ext uri="{FF2B5EF4-FFF2-40B4-BE49-F238E27FC236}">
                <a16:creationId xmlns:a16="http://schemas.microsoft.com/office/drawing/2014/main" id="{D9A04B58-47F6-3755-3159-BC8F8587951A}"/>
              </a:ext>
            </a:extLst>
          </p:cNvPr>
          <p:cNvPicPr>
            <a:picLocks noChangeAspect="1"/>
          </p:cNvPicPr>
          <p:nvPr/>
        </p:nvPicPr>
        <p:blipFill>
          <a:blip r:embed="rId3"/>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B11627DF-EFC1-1B02-FDB4-B72ED5760776}"/>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7269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2B82E-1C72-F953-B31A-0A5968A0ACEE}"/>
              </a:ext>
            </a:extLst>
          </p:cNvPr>
          <p:cNvSpPr/>
          <p:nvPr/>
        </p:nvSpPr>
        <p:spPr>
          <a:xfrm>
            <a:off x="2198077" y="1743807"/>
            <a:ext cx="7795846" cy="4806461"/>
          </a:xfrm>
          <a:prstGeom prst="rect">
            <a:avLst/>
          </a:prstGeom>
          <a:solidFill>
            <a:srgbClr val="CF8F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xfrm>
            <a:off x="2198076" y="365125"/>
            <a:ext cx="7772402" cy="1349009"/>
          </a:xfrm>
          <a:solidFill>
            <a:srgbClr val="CF8FA1"/>
          </a:solidFill>
          <a:ln>
            <a:solidFill>
              <a:schemeClr val="tx1"/>
            </a:solidFill>
          </a:ln>
        </p:spPr>
        <p:txBody>
          <a:bodyPr/>
          <a:lstStyle/>
          <a:p>
            <a:r>
              <a:rPr lang="en-US"/>
              <a:t>Peanuts LI Interactions</a:t>
            </a:r>
          </a:p>
        </p:txBody>
      </p:sp>
      <p:sp>
        <p:nvSpPr>
          <p:cNvPr id="6" name="TextBox 5">
            <a:extLst>
              <a:ext uri="{FF2B5EF4-FFF2-40B4-BE49-F238E27FC236}">
                <a16:creationId xmlns:a16="http://schemas.microsoft.com/office/drawing/2014/main" id="{025EE590-7E69-0941-E91A-EE06B009BFD9}"/>
              </a:ext>
            </a:extLst>
          </p:cNvPr>
          <p:cNvSpPr txBox="1"/>
          <p:nvPr/>
        </p:nvSpPr>
        <p:spPr>
          <a:xfrm>
            <a:off x="3440173" y="1341808"/>
            <a:ext cx="5312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Use Case</a:t>
            </a:r>
            <a:endParaRPr lang="en-US"/>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3"/>
          <a:srcRect l="1718" t="1568" r="1336" b="2787"/>
          <a:stretch/>
        </p:blipFill>
        <p:spPr>
          <a:xfrm>
            <a:off x="11085687" y="-3430"/>
            <a:ext cx="1108556" cy="1207156"/>
          </a:xfrm>
          <a:prstGeom prst="rect">
            <a:avLst/>
          </a:prstGeom>
        </p:spPr>
      </p:pic>
      <p:pic>
        <p:nvPicPr>
          <p:cNvPr id="4" name="Picture 3" descr="A screen shot of a diagram&#10;&#10;Description automatically generated">
            <a:extLst>
              <a:ext uri="{FF2B5EF4-FFF2-40B4-BE49-F238E27FC236}">
                <a16:creationId xmlns:a16="http://schemas.microsoft.com/office/drawing/2014/main" id="{F2CB47F5-8AFA-6DD4-B900-F11D02DD5E88}"/>
              </a:ext>
            </a:extLst>
          </p:cNvPr>
          <p:cNvPicPr>
            <a:picLocks noChangeAspect="1"/>
          </p:cNvPicPr>
          <p:nvPr/>
        </p:nvPicPr>
        <p:blipFill>
          <a:blip r:embed="rId4"/>
          <a:srcRect t="-536" r="-172" b="19863"/>
          <a:stretch/>
        </p:blipFill>
        <p:spPr>
          <a:xfrm>
            <a:off x="2214504" y="1707013"/>
            <a:ext cx="7762998" cy="4636552"/>
          </a:xfrm>
          <a:prstGeom prst="rect">
            <a:avLst/>
          </a:prstGeom>
        </p:spPr>
      </p:pic>
    </p:spTree>
    <p:extLst>
      <p:ext uri="{BB962C8B-B14F-4D97-AF65-F5344CB8AC3E}">
        <p14:creationId xmlns:p14="http://schemas.microsoft.com/office/powerpoint/2010/main" val="17597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F2E502-D9A9-EA18-161C-FEABFDFFF08F}"/>
              </a:ext>
            </a:extLst>
          </p:cNvPr>
          <p:cNvSpPr/>
          <p:nvPr/>
        </p:nvSpPr>
        <p:spPr>
          <a:xfrm>
            <a:off x="2569676" y="1805465"/>
            <a:ext cx="6866016" cy="4876688"/>
          </a:xfrm>
          <a:prstGeom prst="rect">
            <a:avLst/>
          </a:prstGeom>
          <a:solidFill>
            <a:srgbClr val="CF8F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2524E51E-C71A-4B6E-9EDE-6699112570C1}"/>
              </a:ext>
            </a:extLst>
          </p:cNvPr>
          <p:cNvPicPr>
            <a:picLocks noGrp="1" noChangeAspect="1"/>
          </p:cNvPicPr>
          <p:nvPr>
            <p:ph idx="1"/>
          </p:nvPr>
        </p:nvPicPr>
        <p:blipFill>
          <a:blip r:embed="rId3"/>
          <a:stretch>
            <a:fillRect/>
          </a:stretch>
        </p:blipFill>
        <p:spPr>
          <a:xfrm>
            <a:off x="2513721" y="1806258"/>
            <a:ext cx="6977475" cy="4974042"/>
          </a:xfrm>
        </p:spPr>
      </p:pic>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xfrm>
            <a:off x="2577860" y="379502"/>
            <a:ext cx="6834997" cy="1325563"/>
          </a:xfrm>
          <a:solidFill>
            <a:srgbClr val="CF8FA1"/>
          </a:solidFill>
          <a:ln>
            <a:solidFill>
              <a:schemeClr val="tx1"/>
            </a:solidFill>
          </a:ln>
        </p:spPr>
        <p:txBody>
          <a:bodyPr/>
          <a:lstStyle/>
          <a:p>
            <a:r>
              <a:rPr lang="en-US"/>
              <a:t>Peanuts LI Interactions</a:t>
            </a:r>
          </a:p>
        </p:txBody>
      </p:sp>
      <p:sp>
        <p:nvSpPr>
          <p:cNvPr id="6" name="TextBox 5">
            <a:extLst>
              <a:ext uri="{FF2B5EF4-FFF2-40B4-BE49-F238E27FC236}">
                <a16:creationId xmlns:a16="http://schemas.microsoft.com/office/drawing/2014/main" id="{025EE590-7E69-0941-E91A-EE06B009BFD9}"/>
              </a:ext>
            </a:extLst>
          </p:cNvPr>
          <p:cNvSpPr txBox="1"/>
          <p:nvPr/>
        </p:nvSpPr>
        <p:spPr>
          <a:xfrm>
            <a:off x="3439556" y="1325582"/>
            <a:ext cx="5312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Class Diagram</a:t>
            </a:r>
            <a:endParaRPr lang="en-US"/>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Carla</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25410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a:t>Process 3: Scooby Doo LI Interactions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sp>
        <p:nvSpPr>
          <p:cNvPr id="8" name="Content Placeholder 7">
            <a:extLst>
              <a:ext uri="{FF2B5EF4-FFF2-40B4-BE49-F238E27FC236}">
                <a16:creationId xmlns:a16="http://schemas.microsoft.com/office/drawing/2014/main" id="{747C961A-6708-2040-7303-0AF84DFCFDAA}"/>
              </a:ext>
            </a:extLst>
          </p:cNvPr>
          <p:cNvSpPr>
            <a:spLocks noGrp="1"/>
          </p:cNvSpPr>
          <p:nvPr>
            <p:ph idx="1"/>
          </p:nvPr>
        </p:nvSpPr>
        <p:spPr>
          <a:solidFill>
            <a:srgbClr val="F26722"/>
          </a:solidFill>
          <a:ln w="57150">
            <a:solidFill>
              <a:schemeClr val="tx1"/>
            </a:solidFill>
          </a:ln>
        </p:spPr>
        <p:txBody>
          <a:bodyPr vert="horz" lIns="91440" tIns="45720" rIns="91440" bIns="45720" rtlCol="0" anchor="t">
            <a:normAutofit/>
          </a:bodyPr>
          <a:lstStyle/>
          <a:p>
            <a:pPr marL="0" indent="0">
              <a:buNone/>
            </a:pPr>
            <a:r>
              <a:rPr lang="en-US"/>
              <a:t>My feature: designing all Scooby Doo-inspired Love Interest characters</a:t>
            </a:r>
          </a:p>
          <a:p>
            <a:pPr marL="0" indent="0">
              <a:buNone/>
            </a:pPr>
            <a:r>
              <a:rPr lang="en-US"/>
              <a:t>Includes: </a:t>
            </a:r>
          </a:p>
          <a:p>
            <a:pPr>
              <a:buFont typeface="Calibri" panose="020B0604020202020204" pitchFamily="34" charset="0"/>
              <a:buChar char="-"/>
            </a:pPr>
            <a:r>
              <a:rPr lang="en-US"/>
              <a:t>Preferred dialogue answers unique to each character</a:t>
            </a:r>
          </a:p>
          <a:p>
            <a:pPr>
              <a:buFont typeface="Calibri" panose="020B0604020202020204" pitchFamily="34" charset="0"/>
              <a:buChar char="-"/>
            </a:pPr>
            <a:r>
              <a:rPr lang="en-US"/>
              <a:t>A favorite minigame for each character</a:t>
            </a:r>
          </a:p>
          <a:p>
            <a:pPr>
              <a:buFont typeface="Calibri" panose="020B0604020202020204" pitchFamily="34" charset="0"/>
              <a:buChar char="-"/>
            </a:pPr>
            <a:r>
              <a:rPr lang="en-US"/>
              <a:t>Visual character designs and representations</a:t>
            </a:r>
          </a:p>
          <a:p>
            <a:pPr>
              <a:buFont typeface="Calibri" panose="020B0604020202020204" pitchFamily="34" charset="0"/>
              <a:buChar char="-"/>
            </a:pPr>
            <a:r>
              <a:rPr lang="en-US"/>
              <a:t>Complexity: Less Complex</a:t>
            </a:r>
          </a:p>
          <a:p>
            <a:pPr marL="0" indent="0">
              <a:buNone/>
            </a:pPr>
            <a:r>
              <a:rPr lang="en-US"/>
              <a:t>Priority: 1* (essential)</a:t>
            </a:r>
          </a:p>
          <a:p>
            <a:pPr>
              <a:buFont typeface="Calibri" panose="020B0604020202020204" pitchFamily="34" charset="0"/>
              <a:buChar char="-"/>
            </a:pPr>
            <a:endParaRPr lang="en-US"/>
          </a:p>
          <a:p>
            <a:pPr>
              <a:buFont typeface="Calibri" panose="020B0604020202020204" pitchFamily="34" charset="0"/>
              <a:buChar char="-"/>
            </a:pPr>
            <a:endParaRPr lang="en-US"/>
          </a:p>
          <a:p>
            <a:pPr>
              <a:buFont typeface="Calibri" panose="020B0604020202020204" pitchFamily="34" charset="0"/>
              <a:buChar char="-"/>
            </a:pPr>
            <a:endParaRPr lang="en-US"/>
          </a:p>
        </p:txBody>
      </p:sp>
      <p:pic>
        <p:nvPicPr>
          <p:cNvPr id="5" name="Picture 4" descr="A penguin holding a plate of food&#10;&#10;Description automatically generated">
            <a:extLst>
              <a:ext uri="{FF2B5EF4-FFF2-40B4-BE49-F238E27FC236}">
                <a16:creationId xmlns:a16="http://schemas.microsoft.com/office/drawing/2014/main" id="{FDB095C8-5599-0CEB-4DF3-0843CD883994}"/>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3323401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AF403-1B48-606C-9443-AE891B4220B2}"/>
              </a:ext>
            </a:extLst>
          </p:cNvPr>
          <p:cNvSpPr/>
          <p:nvPr/>
        </p:nvSpPr>
        <p:spPr>
          <a:xfrm>
            <a:off x="272142" y="1926771"/>
            <a:ext cx="6411685" cy="4484914"/>
          </a:xfrm>
          <a:prstGeom prst="rect">
            <a:avLst/>
          </a:prstGeom>
          <a:solidFill>
            <a:srgbClr val="F26722"/>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a:t>Scooby Doo LI Interactions</a:t>
            </a:r>
          </a:p>
        </p:txBody>
      </p:sp>
      <p:pic>
        <p:nvPicPr>
          <p:cNvPr id="4" name="Content Placeholder 3" descr="A diagram of a person with a smile&#10;&#10;Description automatically generated">
            <a:extLst>
              <a:ext uri="{FF2B5EF4-FFF2-40B4-BE49-F238E27FC236}">
                <a16:creationId xmlns:a16="http://schemas.microsoft.com/office/drawing/2014/main" id="{D2CD8995-AA6C-984C-EE10-977E143063B9}"/>
              </a:ext>
            </a:extLst>
          </p:cNvPr>
          <p:cNvPicPr>
            <a:picLocks noGrp="1" noChangeAspect="1"/>
          </p:cNvPicPr>
          <p:nvPr>
            <p:ph idx="1"/>
          </p:nvPr>
        </p:nvPicPr>
        <p:blipFill>
          <a:blip r:embed="rId3"/>
          <a:stretch>
            <a:fillRect/>
          </a:stretch>
        </p:blipFill>
        <p:spPr>
          <a:xfrm>
            <a:off x="822201" y="2054218"/>
            <a:ext cx="5076070" cy="3807053"/>
          </a:xfrm>
        </p:spPr>
      </p:pic>
      <p:sp>
        <p:nvSpPr>
          <p:cNvPr id="7" name="TextBox 6">
            <a:extLst>
              <a:ext uri="{FF2B5EF4-FFF2-40B4-BE49-F238E27FC236}">
                <a16:creationId xmlns:a16="http://schemas.microsoft.com/office/drawing/2014/main" id="{A1917838-76B7-D7B6-22F5-FB64E85794CC}"/>
              </a:ext>
            </a:extLst>
          </p:cNvPr>
          <p:cNvSpPr txBox="1"/>
          <p:nvPr/>
        </p:nvSpPr>
        <p:spPr>
          <a:xfrm>
            <a:off x="6684115" y="1887238"/>
            <a:ext cx="4637314" cy="4524315"/>
          </a:xfrm>
          <a:prstGeom prst="rect">
            <a:avLst/>
          </a:prstGeom>
          <a:solidFill>
            <a:srgbClr val="F26722"/>
          </a:solid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Use Case Explained:</a:t>
            </a:r>
          </a:p>
          <a:p>
            <a:pPr marL="457200" indent="-457200">
              <a:buFont typeface="Calibri"/>
              <a:buChar char="-"/>
            </a:pPr>
            <a:r>
              <a:rPr lang="en-US" sz="2400"/>
              <a:t>Player initiates interaction with Love Interest</a:t>
            </a:r>
          </a:p>
          <a:p>
            <a:pPr marL="457200" indent="-457200">
              <a:buFont typeface="Calibri"/>
              <a:buChar char="-"/>
            </a:pPr>
            <a:r>
              <a:rPr lang="en-US" sz="2400"/>
              <a:t>Plays SFX and displays dialogue and response options</a:t>
            </a:r>
          </a:p>
          <a:p>
            <a:pPr marL="457200" indent="-457200">
              <a:buFont typeface="Calibri"/>
              <a:buChar char="-"/>
            </a:pPr>
            <a:r>
              <a:rPr lang="en-US" sz="2400"/>
              <a:t>LI can initiate a minigame date if they like the player</a:t>
            </a:r>
          </a:p>
          <a:p>
            <a:pPr marL="457200" indent="-457200">
              <a:buFont typeface="Calibri"/>
              <a:buChar char="-"/>
            </a:pPr>
            <a:r>
              <a:rPr lang="en-US" sz="2400"/>
              <a:t>Results of likes/dislikes regarding dialogue responses and minigame are used to update affection points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60309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76D352-29DC-B5F3-2DE6-C50A7D044627}"/>
              </a:ext>
            </a:extLst>
          </p:cNvPr>
          <p:cNvSpPr/>
          <p:nvPr/>
        </p:nvSpPr>
        <p:spPr>
          <a:xfrm>
            <a:off x="544285" y="1850571"/>
            <a:ext cx="5595257" cy="4637314"/>
          </a:xfrm>
          <a:prstGeom prst="rect">
            <a:avLst/>
          </a:prstGeom>
          <a:solidFill>
            <a:srgbClr val="F2672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a:t>Scooby Doo LI Interactions</a:t>
            </a:r>
          </a:p>
        </p:txBody>
      </p:sp>
      <p:pic>
        <p:nvPicPr>
          <p:cNvPr id="4" name="Content Placeholder 3" descr="A screenshot of a computer&#10;&#10;Description automatically generated">
            <a:extLst>
              <a:ext uri="{FF2B5EF4-FFF2-40B4-BE49-F238E27FC236}">
                <a16:creationId xmlns:a16="http://schemas.microsoft.com/office/drawing/2014/main" id="{D2CD8995-AA6C-984C-EE10-977E143063B9}"/>
              </a:ext>
            </a:extLst>
          </p:cNvPr>
          <p:cNvPicPr>
            <a:picLocks noGrp="1" noChangeAspect="1"/>
          </p:cNvPicPr>
          <p:nvPr>
            <p:ph idx="1"/>
          </p:nvPr>
        </p:nvPicPr>
        <p:blipFill>
          <a:blip r:embed="rId3"/>
          <a:srcRect l="4297" t="-40" r="21292" b="7162"/>
          <a:stretch/>
        </p:blipFill>
        <p:spPr>
          <a:xfrm>
            <a:off x="686999" y="1714500"/>
            <a:ext cx="5278091" cy="4687140"/>
          </a:xfrm>
        </p:spPr>
      </p:pic>
      <p:sp>
        <p:nvSpPr>
          <p:cNvPr id="7" name="TextBox 6">
            <a:extLst>
              <a:ext uri="{FF2B5EF4-FFF2-40B4-BE49-F238E27FC236}">
                <a16:creationId xmlns:a16="http://schemas.microsoft.com/office/drawing/2014/main" id="{A1917838-76B7-D7B6-22F5-FB64E85794CC}"/>
              </a:ext>
            </a:extLst>
          </p:cNvPr>
          <p:cNvSpPr txBox="1"/>
          <p:nvPr/>
        </p:nvSpPr>
        <p:spPr>
          <a:xfrm>
            <a:off x="7054230" y="2061410"/>
            <a:ext cx="4702628" cy="3970318"/>
          </a:xfrm>
          <a:prstGeom prst="rect">
            <a:avLst/>
          </a:prstGeom>
          <a:solidFill>
            <a:srgbClr val="F26722"/>
          </a:solid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Class Diagram:</a:t>
            </a:r>
          </a:p>
          <a:p>
            <a:pPr marL="457200" indent="-457200">
              <a:buFont typeface="Calibri"/>
              <a:buChar char="-"/>
            </a:pPr>
            <a:r>
              <a:rPr lang="en-US" sz="2800"/>
              <a:t>Superclass: Scooby LI</a:t>
            </a:r>
          </a:p>
          <a:p>
            <a:pPr marL="457200" indent="-457200">
              <a:buFont typeface="Calibri"/>
              <a:buChar char="-"/>
            </a:pPr>
            <a:r>
              <a:rPr lang="en-US" sz="2800"/>
              <a:t>Subclasses: Fred, Daphne, Shaggy</a:t>
            </a:r>
          </a:p>
          <a:p>
            <a:pPr marL="457200" indent="-457200">
              <a:buFont typeface="Calibri"/>
              <a:buChar char="-"/>
            </a:pPr>
            <a:r>
              <a:rPr lang="en-US" sz="2800"/>
              <a:t>Relation: Scooby LI and Dialogue Database</a:t>
            </a:r>
          </a:p>
          <a:p>
            <a:pPr marL="457200" indent="-457200">
              <a:buFont typeface="Calibri"/>
              <a:buChar char="-"/>
            </a:pPr>
            <a:r>
              <a:rPr lang="en-US" sz="2800"/>
              <a:t>Composition: Dialogue Database and all subclasses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3043172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Edges trans="20000" smoothness="4"/>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273121" y="241835"/>
            <a:ext cx="10515600" cy="1325563"/>
          </a:xfrm>
        </p:spPr>
        <p:txBody>
          <a:bodyPr/>
          <a:lstStyle/>
          <a:p>
            <a:r>
              <a:rPr lang="en-US">
                <a:solidFill>
                  <a:schemeClr val="bg1"/>
                </a:solidFill>
              </a:rPr>
              <a:t>Process 4: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9961754" y="6559741"/>
            <a:ext cx="2938409" cy="369332"/>
          </a:xfrm>
          <a:prstGeom prst="rect">
            <a:avLst/>
          </a:prstGeom>
          <a:noFill/>
        </p:spPr>
        <p:txBody>
          <a:bodyPr wrap="square" rtlCol="0">
            <a:spAutoFit/>
          </a:bodyPr>
          <a:lstStyle/>
          <a:p>
            <a:pPr algn="ctr"/>
            <a:r>
              <a:rPr lang="en-US">
                <a:solidFill>
                  <a:schemeClr val="bg1"/>
                </a:solidFill>
              </a:rPr>
              <a:t>Amanda</a:t>
            </a:r>
          </a:p>
        </p:txBody>
      </p:sp>
      <p:pic>
        <p:nvPicPr>
          <p:cNvPr id="5" name="Picture 4" descr="A penguin holding a plate of food&#10;&#10;Description automatically generated">
            <a:extLst>
              <a:ext uri="{FF2B5EF4-FFF2-40B4-BE49-F238E27FC236}">
                <a16:creationId xmlns:a16="http://schemas.microsoft.com/office/drawing/2014/main" id="{E838B053-FCAC-D6D1-318C-55255D1055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143" b="87619" l="11406" r="88958">
                        <a14:foregroundMark x1="42708" y1="15381" x2="51198" y2="5143"/>
                        <a14:foregroundMark x1="51198" y1="5143" x2="56771" y2="13619"/>
                      </a14:backgroundRemoval>
                    </a14:imgEffect>
                    <a14:imgEffect>
                      <a14:artisticGlowEdges trans="20000" smoothness="5"/>
                    </a14:imgEffect>
                  </a14:imgLayer>
                </a14:imgProps>
              </a:ext>
            </a:extLst>
          </a:blip>
          <a:srcRect l="1718" t="1569" r="1336" b="19053"/>
          <a:stretch/>
        </p:blipFill>
        <p:spPr>
          <a:xfrm flipH="1">
            <a:off x="8395588" y="1744906"/>
            <a:ext cx="4504575" cy="4999501"/>
          </a:xfrm>
          <a:prstGeom prst="rect">
            <a:avLst/>
          </a:prstGeom>
        </p:spPr>
      </p:pic>
      <p:sp>
        <p:nvSpPr>
          <p:cNvPr id="7" name="Content Placeholder 6">
            <a:extLst>
              <a:ext uri="{FF2B5EF4-FFF2-40B4-BE49-F238E27FC236}">
                <a16:creationId xmlns:a16="http://schemas.microsoft.com/office/drawing/2014/main" id="{0F110EBC-F8B1-C2E2-C76C-2E7CCB204087}"/>
              </a:ext>
            </a:extLst>
          </p:cNvPr>
          <p:cNvSpPr>
            <a:spLocks noGrp="1"/>
          </p:cNvSpPr>
          <p:nvPr>
            <p:ph idx="1"/>
          </p:nvPr>
        </p:nvSpPr>
        <p:spPr>
          <a:xfrm>
            <a:off x="273120" y="1384663"/>
            <a:ext cx="6833073" cy="4999502"/>
          </a:xfrm>
          <a:solidFill>
            <a:schemeClr val="tx1"/>
          </a:solidFill>
          <a:effectLst>
            <a:outerShdw blurRad="50800" dist="38100" dir="10800000" algn="r" rotWithShape="0">
              <a:schemeClr val="tx1">
                <a:lumMod val="95000"/>
                <a:lumOff val="5000"/>
              </a:schemeClr>
            </a:outerShdw>
          </a:effectLst>
        </p:spPr>
        <p:txBody>
          <a:bodyPr>
            <a:normAutofit/>
          </a:bodyPr>
          <a:lstStyle/>
          <a:p>
            <a:pPr marL="0" indent="0">
              <a:buNone/>
            </a:pPr>
            <a:r>
              <a:rPr lang="en-US" b="1" u="sng">
                <a:solidFill>
                  <a:schemeClr val="bg1"/>
                </a:solidFill>
              </a:rPr>
              <a:t>My feature</a:t>
            </a:r>
            <a:r>
              <a:rPr lang="en-US" b="1">
                <a:solidFill>
                  <a:schemeClr val="bg1"/>
                </a:solidFill>
              </a:rPr>
              <a:t>: developing all Sonic-themed Love Interests (LI) </a:t>
            </a:r>
          </a:p>
          <a:p>
            <a:pPr marL="0" indent="0">
              <a:buNone/>
            </a:pPr>
            <a:r>
              <a:rPr lang="en-US" b="1">
                <a:solidFill>
                  <a:schemeClr val="bg1"/>
                </a:solidFill>
              </a:rPr>
              <a:t>Includes:</a:t>
            </a:r>
          </a:p>
          <a:p>
            <a:r>
              <a:rPr lang="en-US" b="1">
                <a:solidFill>
                  <a:schemeClr val="bg1"/>
                </a:solidFill>
              </a:rPr>
              <a:t>Creating a script for main player and LI conversations</a:t>
            </a:r>
          </a:p>
          <a:p>
            <a:r>
              <a:rPr lang="en-US" b="1">
                <a:solidFill>
                  <a:schemeClr val="bg1"/>
                </a:solidFill>
              </a:rPr>
              <a:t>Preferred dialogue answers for each LI</a:t>
            </a:r>
          </a:p>
          <a:p>
            <a:r>
              <a:rPr lang="en-US" b="1">
                <a:solidFill>
                  <a:schemeClr val="bg1"/>
                </a:solidFill>
              </a:rPr>
              <a:t>A favorite minigame for each LI</a:t>
            </a:r>
          </a:p>
          <a:p>
            <a:r>
              <a:rPr lang="en-US" b="1">
                <a:solidFill>
                  <a:schemeClr val="bg1"/>
                </a:solidFill>
              </a:rPr>
              <a:t>Visual representations for each LI</a:t>
            </a:r>
          </a:p>
          <a:p>
            <a:endParaRPr lang="en-US" b="1">
              <a:solidFill>
                <a:schemeClr val="bg1"/>
              </a:solidFill>
            </a:endParaRPr>
          </a:p>
          <a:p>
            <a:pPr marL="0" indent="0">
              <a:buNone/>
            </a:pPr>
            <a:r>
              <a:rPr lang="en-US" b="1" i="1">
                <a:solidFill>
                  <a:schemeClr val="bg1"/>
                </a:solidFill>
              </a:rPr>
              <a:t>Priority: 1* (essential)</a:t>
            </a:r>
          </a:p>
          <a:p>
            <a:endParaRPr lang="en-US"/>
          </a:p>
        </p:txBody>
      </p:sp>
      <p:pic>
        <p:nvPicPr>
          <p:cNvPr id="12" name="Picture 11" descr="A penguin holding a plate of food&#10;&#10;Description automatically generated">
            <a:extLst>
              <a:ext uri="{FF2B5EF4-FFF2-40B4-BE49-F238E27FC236}">
                <a16:creationId xmlns:a16="http://schemas.microsoft.com/office/drawing/2014/main" id="{5687A773-7714-5E89-1080-DF744D972B8D}"/>
              </a:ext>
            </a:extLst>
          </p:cNvPr>
          <p:cNvPicPr>
            <a:picLocks noChangeAspect="1"/>
          </p:cNvPicPr>
          <p:nvPr/>
        </p:nvPicPr>
        <p:blipFill>
          <a:blip r:embed="rId7"/>
          <a:srcRect l="1718" t="1568" r="1336" b="2787"/>
          <a:stretch/>
        </p:blipFill>
        <p:spPr>
          <a:xfrm>
            <a:off x="11016019" y="0"/>
            <a:ext cx="1108556" cy="1207156"/>
          </a:xfrm>
          <a:prstGeom prst="rect">
            <a:avLst/>
          </a:prstGeom>
        </p:spPr>
      </p:pic>
    </p:spTree>
    <p:extLst>
      <p:ext uri="{BB962C8B-B14F-4D97-AF65-F5344CB8AC3E}">
        <p14:creationId xmlns:p14="http://schemas.microsoft.com/office/powerpoint/2010/main" val="163417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214577" y="120253"/>
            <a:ext cx="10515600" cy="1325563"/>
          </a:xfrm>
        </p:spPr>
        <p:txBody>
          <a:bodyPr/>
          <a:lstStyle/>
          <a:p>
            <a:r>
              <a:rPr lang="en-US">
                <a:highlight>
                  <a:srgbClr val="EFEFEF"/>
                </a:highlight>
              </a:rPr>
              <a:t>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10235923" y="6488668"/>
            <a:ext cx="2938409" cy="369332"/>
          </a:xfrm>
          <a:prstGeom prst="rect">
            <a:avLst/>
          </a:prstGeom>
          <a:noFill/>
        </p:spPr>
        <p:txBody>
          <a:bodyPr wrap="square" rtlCol="0">
            <a:spAutoFit/>
          </a:bodyPr>
          <a:lstStyle/>
          <a:p>
            <a:pPr algn="ctr"/>
            <a:r>
              <a:rPr lang="en-US" b="1">
                <a:highlight>
                  <a:srgbClr val="EFEFEF"/>
                </a:highlight>
              </a:rPr>
              <a:t>Amanda</a:t>
            </a:r>
          </a:p>
        </p:txBody>
      </p:sp>
      <p:sp>
        <p:nvSpPr>
          <p:cNvPr id="9" name="TextBox 8">
            <a:extLst>
              <a:ext uri="{FF2B5EF4-FFF2-40B4-BE49-F238E27FC236}">
                <a16:creationId xmlns:a16="http://schemas.microsoft.com/office/drawing/2014/main" id="{5C076F4B-B341-9EF1-FE38-6DF55B7C3A1E}"/>
              </a:ext>
            </a:extLst>
          </p:cNvPr>
          <p:cNvSpPr txBox="1"/>
          <p:nvPr/>
        </p:nvSpPr>
        <p:spPr>
          <a:xfrm>
            <a:off x="3732678" y="1933315"/>
            <a:ext cx="4726641" cy="400110"/>
          </a:xfrm>
          <a:prstGeom prst="rect">
            <a:avLst/>
          </a:prstGeom>
          <a:noFill/>
        </p:spPr>
        <p:txBody>
          <a:bodyPr wrap="square" rtlCol="0">
            <a:spAutoFit/>
          </a:bodyPr>
          <a:lstStyle/>
          <a:p>
            <a:pPr algn="ctr"/>
            <a:r>
              <a:rPr lang="en-US" sz="2000" b="1">
                <a:highlight>
                  <a:srgbClr val="EFEFEF"/>
                </a:highlight>
              </a:rPr>
              <a:t>Use Case Diagram</a:t>
            </a:r>
          </a:p>
        </p:txBody>
      </p:sp>
      <p:pic>
        <p:nvPicPr>
          <p:cNvPr id="5" name="Picture 4" descr="A penguin holding a plate of food&#10;&#10;Description automatically generated">
            <a:extLst>
              <a:ext uri="{FF2B5EF4-FFF2-40B4-BE49-F238E27FC236}">
                <a16:creationId xmlns:a16="http://schemas.microsoft.com/office/drawing/2014/main" id="{E838B053-FCAC-D6D1-318C-55255D1055C3}"/>
              </a:ext>
            </a:extLst>
          </p:cNvPr>
          <p:cNvPicPr>
            <a:picLocks noChangeAspect="1"/>
          </p:cNvPicPr>
          <p:nvPr/>
        </p:nvPicPr>
        <p:blipFill>
          <a:blip r:embed="rId4"/>
          <a:srcRect l="1718" t="1568" r="1336" b="2787"/>
          <a:stretch/>
        </p:blipFill>
        <p:spPr>
          <a:xfrm>
            <a:off x="11085687" y="-3430"/>
            <a:ext cx="1108556" cy="1207156"/>
          </a:xfrm>
          <a:prstGeom prst="rect">
            <a:avLst/>
          </a:prstGeom>
        </p:spPr>
      </p:pic>
      <p:pic>
        <p:nvPicPr>
          <p:cNvPr id="10" name="Picture 9">
            <a:extLst>
              <a:ext uri="{FF2B5EF4-FFF2-40B4-BE49-F238E27FC236}">
                <a16:creationId xmlns:a16="http://schemas.microsoft.com/office/drawing/2014/main" id="{EB94FEC5-9EAC-AB98-6FC3-5DC9612C7EB9}"/>
              </a:ext>
            </a:extLst>
          </p:cNvPr>
          <p:cNvPicPr>
            <a:picLocks noChangeAspect="1"/>
          </p:cNvPicPr>
          <p:nvPr/>
        </p:nvPicPr>
        <p:blipFill>
          <a:blip r:embed="rId5"/>
          <a:stretch>
            <a:fillRect/>
          </a:stretch>
        </p:blipFill>
        <p:spPr>
          <a:xfrm>
            <a:off x="2289544" y="2350174"/>
            <a:ext cx="7414751" cy="4348804"/>
          </a:xfrm>
          <a:prstGeom prst="rect">
            <a:avLst/>
          </a:prstGeom>
        </p:spPr>
      </p:pic>
    </p:spTree>
    <p:extLst>
      <p:ext uri="{BB962C8B-B14F-4D97-AF65-F5344CB8AC3E}">
        <p14:creationId xmlns:p14="http://schemas.microsoft.com/office/powerpoint/2010/main" val="229015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0" y="-62634"/>
            <a:ext cx="10515600" cy="1325563"/>
          </a:xfrm>
        </p:spPr>
        <p:txBody>
          <a:bodyPr/>
          <a:lstStyle/>
          <a:p>
            <a:r>
              <a:rPr lang="en-US">
                <a:highlight>
                  <a:srgbClr val="EFEFEF"/>
                </a:highlight>
              </a:rPr>
              <a:t>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10235923" y="6488668"/>
            <a:ext cx="2938409" cy="369332"/>
          </a:xfrm>
          <a:prstGeom prst="rect">
            <a:avLst/>
          </a:prstGeom>
          <a:noFill/>
        </p:spPr>
        <p:txBody>
          <a:bodyPr wrap="square" rtlCol="0">
            <a:spAutoFit/>
          </a:bodyPr>
          <a:lstStyle/>
          <a:p>
            <a:pPr algn="ctr"/>
            <a:r>
              <a:rPr lang="en-US" b="1">
                <a:highlight>
                  <a:srgbClr val="EFEFEF"/>
                </a:highlight>
              </a:rPr>
              <a:t>Amanda</a:t>
            </a:r>
          </a:p>
        </p:txBody>
      </p:sp>
      <p:pic>
        <p:nvPicPr>
          <p:cNvPr id="3" name="Content Placeholder 4">
            <a:extLst>
              <a:ext uri="{FF2B5EF4-FFF2-40B4-BE49-F238E27FC236}">
                <a16:creationId xmlns:a16="http://schemas.microsoft.com/office/drawing/2014/main" id="{41977E46-2305-412C-D3D2-EDADFB089570}"/>
              </a:ext>
            </a:extLst>
          </p:cNvPr>
          <p:cNvPicPr>
            <a:picLocks noChangeAspect="1"/>
          </p:cNvPicPr>
          <p:nvPr/>
        </p:nvPicPr>
        <p:blipFill>
          <a:blip r:embed="rId4"/>
          <a:stretch>
            <a:fillRect/>
          </a:stretch>
        </p:blipFill>
        <p:spPr>
          <a:xfrm>
            <a:off x="2821410" y="6132329"/>
            <a:ext cx="6417182" cy="712678"/>
          </a:xfrm>
          <a:prstGeom prst="rect">
            <a:avLst/>
          </a:prstGeom>
          <a:blipFill>
            <a:blip r:embed="rId2">
              <a:extLst>
                <a:ext uri="{837473B0-CC2E-450A-ABE3-18F120FF3D39}">
                  <a1611:picAttrSrcUrl xmlns:a1611="http://schemas.microsoft.com/office/drawing/2016/11/main" r:id="rId3"/>
                </a:ext>
              </a:extLst>
            </a:blip>
            <a:stretch>
              <a:fillRect/>
            </a:stretch>
          </a:blipFill>
        </p:spPr>
      </p:pic>
      <p:pic>
        <p:nvPicPr>
          <p:cNvPr id="12" name="Picture 11">
            <a:extLst>
              <a:ext uri="{FF2B5EF4-FFF2-40B4-BE49-F238E27FC236}">
                <a16:creationId xmlns:a16="http://schemas.microsoft.com/office/drawing/2014/main" id="{DA422ABC-7A0A-E25F-8613-43926DC2DA36}"/>
              </a:ext>
            </a:extLst>
          </p:cNvPr>
          <p:cNvPicPr>
            <a:picLocks noChangeAspect="1"/>
          </p:cNvPicPr>
          <p:nvPr/>
        </p:nvPicPr>
        <p:blipFill>
          <a:blip r:embed="rId5"/>
          <a:stretch>
            <a:fillRect/>
          </a:stretch>
        </p:blipFill>
        <p:spPr>
          <a:xfrm>
            <a:off x="4802939" y="126125"/>
            <a:ext cx="7244972" cy="5836642"/>
          </a:xfrm>
          <a:prstGeom prst="rect">
            <a:avLst/>
          </a:prstGeom>
        </p:spPr>
      </p:pic>
      <p:pic>
        <p:nvPicPr>
          <p:cNvPr id="13" name="Picture 12" descr="A penguin holding a plate of food&#10;&#10;Description automatically generated">
            <a:extLst>
              <a:ext uri="{FF2B5EF4-FFF2-40B4-BE49-F238E27FC236}">
                <a16:creationId xmlns:a16="http://schemas.microsoft.com/office/drawing/2014/main" id="{484FF9E3-87B2-3C80-4BBE-577885A0EB55}"/>
              </a:ext>
            </a:extLst>
          </p:cNvPr>
          <p:cNvPicPr>
            <a:picLocks noChangeAspect="1"/>
          </p:cNvPicPr>
          <p:nvPr/>
        </p:nvPicPr>
        <p:blipFill>
          <a:blip r:embed="rId6"/>
          <a:srcRect l="1718" t="1568" r="1336" b="2787"/>
          <a:stretch/>
        </p:blipFill>
        <p:spPr>
          <a:xfrm>
            <a:off x="0" y="5650844"/>
            <a:ext cx="1108556" cy="1207156"/>
          </a:xfrm>
          <a:prstGeom prst="rect">
            <a:avLst/>
          </a:prstGeom>
        </p:spPr>
      </p:pic>
      <p:pic>
        <p:nvPicPr>
          <p:cNvPr id="14" name="Picture 13" descr="A penguin holding a plate of food&#10;&#10;Description automatically generated">
            <a:extLst>
              <a:ext uri="{FF2B5EF4-FFF2-40B4-BE49-F238E27FC236}">
                <a16:creationId xmlns:a16="http://schemas.microsoft.com/office/drawing/2014/main" id="{91F71099-EDAD-064E-8DF1-8E3AD88A56F8}"/>
              </a:ext>
            </a:extLst>
          </p:cNvPr>
          <p:cNvPicPr>
            <a:picLocks noChangeAspect="1"/>
          </p:cNvPicPr>
          <p:nvPr/>
        </p:nvPicPr>
        <p:blipFill>
          <a:blip r:embed="rId6"/>
          <a:srcRect l="1718" t="1568" r="1336" b="2787"/>
          <a:stretch/>
        </p:blipFill>
        <p:spPr>
          <a:xfrm>
            <a:off x="0" y="4466879"/>
            <a:ext cx="1108556" cy="1207156"/>
          </a:xfrm>
          <a:prstGeom prst="rect">
            <a:avLst/>
          </a:prstGeom>
        </p:spPr>
      </p:pic>
    </p:spTree>
    <p:extLst>
      <p:ext uri="{BB962C8B-B14F-4D97-AF65-F5344CB8AC3E}">
        <p14:creationId xmlns:p14="http://schemas.microsoft.com/office/powerpoint/2010/main" val="937752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Overworld (World Design)</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635064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My feature: World Design </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As the player navigates through the game world, they will interact with characters.  </a:t>
            </a:r>
          </a:p>
          <a:p>
            <a:pPr marL="457200" indent="-457200">
              <a:buFont typeface="Calibri,Sans-Serif"/>
              <a:buChar char="-"/>
            </a:pPr>
            <a:r>
              <a:rPr lang="en-US">
                <a:latin typeface="Calibri" panose="020F0502020204030204" pitchFamily="34" charset="0"/>
                <a:ea typeface="Calibri" panose="020F0502020204030204" pitchFamily="34" charset="0"/>
                <a:cs typeface="Times New Roman" panose="02020603050405020304" pitchFamily="18" charset="0"/>
              </a:rPr>
              <a:t>The game world (library) is made up of many rooms, each with a different appearance and functionality.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interacted with, the characters will interact with the player depending on score, lockout status, and other factors retrieved in world data.  </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Depending on the character’s reaction, the game will enter dialogue, minigames, or remain in the overworld if the character rejects the player’s interaction.</a:t>
            </a:r>
          </a:p>
          <a:p>
            <a:pPr marL="457200" indent="-457200">
              <a:buFont typeface="Calibri,Sans-Serif"/>
              <a:buChar char="-"/>
            </a:pPr>
            <a:r>
              <a:rPr lang="en-US">
                <a:latin typeface="Calibri" panose="020F0502020204030204" pitchFamily="34" charset="0"/>
                <a:ea typeface="Calibri" panose="020F0502020204030204" pitchFamily="34" charset="0"/>
                <a:cs typeface="Times New Roman" panose="02020603050405020304" pitchFamily="18" charset="0"/>
              </a:rPr>
              <a:t>Priority: 2</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Complexity</a:t>
            </a:r>
            <a:r>
              <a:rPr lang="en-US">
                <a:latin typeface="Calibri" panose="020F0502020204030204" pitchFamily="34" charset="0"/>
                <a:ea typeface="Calibri" panose="020F0502020204030204" pitchFamily="34" charset="0"/>
                <a:cs typeface="Times New Roman" panose="02020603050405020304" pitchFamily="18" charset="0"/>
              </a:rPr>
              <a:t>: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a:cs typeface="Arial"/>
            </a:endParaRPr>
          </a:p>
        </p:txBody>
      </p:sp>
      <p:pic>
        <p:nvPicPr>
          <p:cNvPr id="3" name="Picture 2"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60F0442F-DBBE-047B-B503-97DC1CA541CA}"/>
              </a:ext>
            </a:extLst>
          </p:cNvPr>
          <p:cNvPicPr>
            <a:picLocks noChangeAspect="1"/>
          </p:cNvPicPr>
          <p:nvPr/>
        </p:nvPicPr>
        <p:blipFill>
          <a:blip r:embed="rId3"/>
          <a:stretch>
            <a:fillRect/>
          </a:stretch>
        </p:blipFill>
        <p:spPr>
          <a:xfrm>
            <a:off x="9437054" y="471487"/>
            <a:ext cx="1277075" cy="1219201"/>
          </a:xfrm>
          <a:prstGeom prst="rect">
            <a:avLst/>
          </a:prstGeom>
        </p:spPr>
      </p:pic>
      <p:sp>
        <p:nvSpPr>
          <p:cNvPr id="7" name="TextBox 6">
            <a:extLst>
              <a:ext uri="{FF2B5EF4-FFF2-40B4-BE49-F238E27FC236}">
                <a16:creationId xmlns:a16="http://schemas.microsoft.com/office/drawing/2014/main" id="{29624EAB-9AF5-A2DF-312E-9C9685AB0F09}"/>
              </a:ext>
            </a:extLst>
          </p:cNvPr>
          <p:cNvSpPr txBox="1"/>
          <p:nvPr/>
        </p:nvSpPr>
        <p:spPr>
          <a:xfrm>
            <a:off x="105196" y="6488668"/>
            <a:ext cx="3495760" cy="369332"/>
          </a:xfrm>
          <a:prstGeom prst="rect">
            <a:avLst/>
          </a:prstGeom>
          <a:noFill/>
        </p:spPr>
        <p:txBody>
          <a:bodyPr wrap="square" rtlCol="0">
            <a:spAutoFit/>
          </a:bodyPr>
          <a:lstStyle/>
          <a:p>
            <a:r>
              <a:rPr lang="en-US"/>
              <a:t>Carson Gustavel</a:t>
            </a:r>
          </a:p>
        </p:txBody>
      </p:sp>
      <p:pic>
        <p:nvPicPr>
          <p:cNvPr id="8" name="Picture 7" descr="A penguin holding a plate of food&#10;&#10;Description automatically generated">
            <a:extLst>
              <a:ext uri="{FF2B5EF4-FFF2-40B4-BE49-F238E27FC236}">
                <a16:creationId xmlns:a16="http://schemas.microsoft.com/office/drawing/2014/main" id="{BD96D667-BA72-DDEA-1C66-34719F3F20F9}"/>
              </a:ext>
            </a:extLst>
          </p:cNvPr>
          <p:cNvPicPr>
            <a:picLocks noChangeAspect="1"/>
          </p:cNvPicPr>
          <p:nvPr/>
        </p:nvPicPr>
        <p:blipFill>
          <a:blip r:embed="rId2"/>
          <a:srcRect l="1718" t="1568" r="1336" b="2787"/>
          <a:stretch/>
        </p:blipFill>
        <p:spPr>
          <a:xfrm>
            <a:off x="5003158" y="4695046"/>
            <a:ext cx="1647120" cy="1793622"/>
          </a:xfrm>
          <a:prstGeom prst="rect">
            <a:avLst/>
          </a:prstGeom>
        </p:spPr>
      </p:pic>
      <p:pic>
        <p:nvPicPr>
          <p:cNvPr id="10" name="Picture 9" descr="A building with a sign on the front&#10;&#10;Description automatically generated">
            <a:extLst>
              <a:ext uri="{FF2B5EF4-FFF2-40B4-BE49-F238E27FC236}">
                <a16:creationId xmlns:a16="http://schemas.microsoft.com/office/drawing/2014/main" id="{E75CC3C0-5F03-6D26-2AC0-C8746C598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410" y="1850179"/>
            <a:ext cx="5125180" cy="3843885"/>
          </a:xfrm>
          <a:prstGeom prst="rect">
            <a:avLst/>
          </a:prstGeom>
        </p:spPr>
      </p:pic>
      <p:sp>
        <p:nvSpPr>
          <p:cNvPr id="13" name="TextBox 12">
            <a:extLst>
              <a:ext uri="{FF2B5EF4-FFF2-40B4-BE49-F238E27FC236}">
                <a16:creationId xmlns:a16="http://schemas.microsoft.com/office/drawing/2014/main" id="{6D1648CB-E509-2C0C-86D5-E4FE33BE1D5F}"/>
              </a:ext>
            </a:extLst>
          </p:cNvPr>
          <p:cNvSpPr txBox="1"/>
          <p:nvPr/>
        </p:nvSpPr>
        <p:spPr>
          <a:xfrm>
            <a:off x="5339684" y="6180891"/>
            <a:ext cx="1042065" cy="338554"/>
          </a:xfrm>
          <a:prstGeom prst="rect">
            <a:avLst/>
          </a:prstGeom>
          <a:noFill/>
        </p:spPr>
        <p:txBody>
          <a:bodyPr wrap="square" rtlCol="0">
            <a:spAutoFit/>
          </a:bodyPr>
          <a:lstStyle/>
          <a:p>
            <a:r>
              <a:rPr lang="en-US" sz="1600" err="1">
                <a:highlight>
                  <a:srgbClr val="808000"/>
                </a:highlight>
                <a:latin typeface="Comic Sans MS" panose="030F0702030302020204" pitchFamily="66" charset="0"/>
              </a:rPr>
              <a:t>Penguine</a:t>
            </a:r>
            <a:endParaRPr lang="en-US" sz="1600">
              <a:highlight>
                <a:srgbClr val="808000"/>
              </a:highlight>
              <a:latin typeface="Comic Sans MS" panose="030F0702030302020204" pitchFamily="66" charset="0"/>
            </a:endParaRPr>
          </a:p>
        </p:txBody>
      </p:sp>
    </p:spTree>
    <p:extLst>
      <p:ext uri="{BB962C8B-B14F-4D97-AF65-F5344CB8AC3E}">
        <p14:creationId xmlns:p14="http://schemas.microsoft.com/office/powerpoint/2010/main" val="201406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A romance simulation game that lets you fall in love with Uncle Kernel, a  symbol of Kentucky, appeared for free so I actually played it - GIGAZINE">
            <a:extLst>
              <a:ext uri="{FF2B5EF4-FFF2-40B4-BE49-F238E27FC236}">
                <a16:creationId xmlns:a16="http://schemas.microsoft.com/office/drawing/2014/main" id="{EB5FD0B1-AF07-87ED-776A-02A67F32B2EF}"/>
              </a:ext>
            </a:extLst>
          </p:cNvPr>
          <p:cNvPicPr>
            <a:picLocks noChangeAspect="1"/>
          </p:cNvPicPr>
          <p:nvPr/>
        </p:nvPicPr>
        <p:blipFill>
          <a:blip r:embed="rId3"/>
          <a:stretch>
            <a:fillRect/>
          </a:stretch>
        </p:blipFill>
        <p:spPr>
          <a:xfrm>
            <a:off x="838200" y="1710418"/>
            <a:ext cx="6237514" cy="3513363"/>
          </a:xfrm>
          <a:prstGeom prst="rect">
            <a:avLst/>
          </a:prstGeom>
        </p:spPr>
      </p:pic>
      <p:sp>
        <p:nvSpPr>
          <p:cNvPr id="4" name="Rectangle 3">
            <a:extLst>
              <a:ext uri="{FF2B5EF4-FFF2-40B4-BE49-F238E27FC236}">
                <a16:creationId xmlns:a16="http://schemas.microsoft.com/office/drawing/2014/main" id="{C716562A-11BC-DAFD-4647-A8913CC18554}"/>
              </a:ext>
            </a:extLst>
          </p:cNvPr>
          <p:cNvSpPr/>
          <p:nvPr/>
        </p:nvSpPr>
        <p:spPr>
          <a:xfrm>
            <a:off x="3006725" y="3511550"/>
            <a:ext cx="1797050" cy="136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ln w="0"/>
                <a:solidFill>
                  <a:schemeClr val="accent1"/>
                </a:solidFill>
                <a:effectLst>
                  <a:outerShdw blurRad="38100" dist="25400" dir="5400000" algn="ctr" rotWithShape="0">
                    <a:srgbClr val="6E747A">
                      <a:alpha val="43000"/>
                    </a:srgbClr>
                  </a:outerShdw>
                </a:effectLst>
              </a:rPr>
              <a:t>Penguine</a:t>
            </a:r>
            <a:endParaRPr lang="en-US">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B7AE30D1-C162-780A-EC48-853DED768A85}"/>
              </a:ext>
            </a:extLst>
          </p:cNvPr>
          <p:cNvSpPr txBox="1"/>
          <p:nvPr/>
        </p:nvSpPr>
        <p:spPr>
          <a:xfrm>
            <a:off x="7962900" y="17653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enters game and gets a start menu. Player can enter their username that LI's will address them by.</a:t>
            </a:r>
          </a:p>
          <a:p>
            <a:endParaRPr lang="en-US"/>
          </a:p>
          <a:p>
            <a:r>
              <a:rPr lang="en-US"/>
              <a:t>The start menu will also give a brief overview of the game.</a:t>
            </a:r>
          </a:p>
        </p:txBody>
      </p:sp>
      <p:sp>
        <p:nvSpPr>
          <p:cNvPr id="9" name="TextBox 8">
            <a:extLst>
              <a:ext uri="{FF2B5EF4-FFF2-40B4-BE49-F238E27FC236}">
                <a16:creationId xmlns:a16="http://schemas.microsoft.com/office/drawing/2014/main" id="{DBCCB1C3-6582-6D1C-9786-B17663ABCCF7}"/>
              </a:ext>
            </a:extLst>
          </p:cNvPr>
          <p:cNvSpPr txBox="1"/>
          <p:nvPr/>
        </p:nvSpPr>
        <p:spPr>
          <a:xfrm>
            <a:off x="4106497" y="2810801"/>
            <a:ext cx="403237" cy="118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F2DC2F6-8C3D-EA86-2960-AD8C1C57582A}"/>
              </a:ext>
            </a:extLst>
          </p:cNvPr>
          <p:cNvSpPr txBox="1"/>
          <p:nvPr/>
        </p:nvSpPr>
        <p:spPr>
          <a:xfrm>
            <a:off x="4094637" y="2787081"/>
            <a:ext cx="501081" cy="19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586C7D9-5042-DFC6-2A77-B6030C89F23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588330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Overworld</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8" y="1415970"/>
            <a:ext cx="4804996"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Use Case 1:​ Load Overworld</a:t>
            </a:r>
          </a:p>
          <a:p>
            <a:pPr marL="457200" indent="-457200">
              <a:buFont typeface="Calibri,Sans-Serif"/>
              <a:buChar char="-"/>
            </a:pPr>
            <a:r>
              <a:rPr kumimoji="0" lang="en-CA"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game enters the overworld</a:t>
            </a:r>
          </a:p>
          <a:p>
            <a:pPr marL="457200" indent="-457200">
              <a:buFont typeface="Calibri,Sans-Serif"/>
              <a:buChar char="-"/>
            </a:pPr>
            <a:r>
              <a:rPr lang="en-CA" err="1">
                <a:solidFill>
                  <a:prstClr val="black"/>
                </a:solidFill>
                <a:latin typeface="Calibri" panose="020F0502020204030204" pitchFamily="34" charset="0"/>
                <a:ea typeface="Calibri" panose="020F0502020204030204" pitchFamily="34" charset="0"/>
                <a:cs typeface="Times New Roman" panose="02020603050405020304" pitchFamily="18" charset="0"/>
              </a:rPr>
              <a:t>Exeception</a:t>
            </a:r>
            <a:r>
              <a:rPr lang="en-CA">
                <a:solidFill>
                  <a:prstClr val="black"/>
                </a:solidFill>
                <a:latin typeface="Calibri" panose="020F0502020204030204" pitchFamily="34" charset="0"/>
                <a:ea typeface="Calibri" panose="020F0502020204030204" pitchFamily="34" charset="0"/>
                <a:cs typeface="Times New Roman" panose="02020603050405020304" pitchFamily="18" charset="0"/>
              </a:rPr>
              <a:t>:  Lose and win conditions are checked.  If triggered, victory or loss screens are displayed.</a:t>
            </a:r>
            <a:endParaRPr kumimoji="0" lang="en-CA"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Calibri,Sans-Serif"/>
              <a:buChar char="-"/>
            </a:pPr>
            <a:r>
              <a:rPr lang="en-CA">
                <a:solidFill>
                  <a:prstClr val="black"/>
                </a:solidFill>
                <a:latin typeface="Calibri" panose="020F0502020204030204" pitchFamily="34" charset="0"/>
                <a:ea typeface="Calibri" panose="020F0502020204030204" pitchFamily="34" charset="0"/>
                <a:cs typeface="Times New Roman" panose="02020603050405020304" pitchFamily="18" charset="0"/>
              </a:rPr>
              <a:t>All rooms are loaded.</a:t>
            </a:r>
          </a:p>
          <a:p>
            <a:pPr marL="457200" indent="-457200">
              <a:buFont typeface="Calibri,Sans-Serif"/>
              <a:buChar char="-"/>
            </a:pPr>
            <a:r>
              <a:rPr lang="en-CA">
                <a:solidFill>
                  <a:prstClr val="black"/>
                </a:solidFill>
                <a:latin typeface="Calibri" panose="020F0502020204030204" pitchFamily="34" charset="0"/>
                <a:ea typeface="Calibri" panose="020F0502020204030204" pitchFamily="34" charset="0"/>
                <a:cs typeface="Times New Roman" panose="02020603050405020304" pitchFamily="18" charset="0"/>
              </a:rPr>
              <a:t>Retrieve locations of the player and the last interacted character.  Player and character are placed in these rooms.</a:t>
            </a:r>
          </a:p>
          <a:p>
            <a:pPr marL="457200" indent="-457200">
              <a:buFont typeface="Calibri,Sans-Serif"/>
              <a:buChar char="-"/>
            </a:pPr>
            <a:r>
              <a:rPr kumimoji="0" lang="en-CA"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rest of the characters are loaded </a:t>
            </a:r>
            <a:r>
              <a:rPr lang="en-CA">
                <a:solidFill>
                  <a:prstClr val="black"/>
                </a:solidFill>
                <a:latin typeface="Calibri" panose="020F0502020204030204" pitchFamily="34" charset="0"/>
                <a:ea typeface="Calibri" panose="020F0502020204030204" pitchFamily="34" charset="0"/>
                <a:cs typeface="Times New Roman" panose="02020603050405020304" pitchFamily="18" charset="0"/>
              </a:rPr>
              <a:t>in random locations.</a:t>
            </a:r>
            <a:endParaRPr lang="en-US" sz="2800">
              <a:solidFill>
                <a:prstClr val="black"/>
              </a:solidFill>
              <a:latin typeface="Calibri" panose="020F0502020204030204" pitchFamily="34" charset="0"/>
              <a:ea typeface="Calibri" panose="020F0502020204030204" pitchFamily="34" charset="0"/>
              <a:cs typeface="Arial"/>
            </a:endParaRPr>
          </a:p>
          <a:p>
            <a:pPr marL="457200" indent="-457200">
              <a:buFont typeface="Calibri,Sans-Serif"/>
              <a:buChar char="-"/>
            </a:pPr>
            <a:endParaRPr kumimoji="0" lang="en-CA"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3"/>
          <a:stretch>
            <a:fillRect/>
          </a:stretch>
        </p:blipFill>
        <p:spPr>
          <a:xfrm>
            <a:off x="6722518" y="204489"/>
            <a:ext cx="1277075" cy="1219201"/>
          </a:xfrm>
          <a:prstGeom prst="rect">
            <a:avLst/>
          </a:prstGeom>
        </p:spPr>
      </p:pic>
      <p:pic>
        <p:nvPicPr>
          <p:cNvPr id="10" name="Picture 9" descr="A diagram of a load overworld&#10;&#10;Description automatically generated">
            <a:extLst>
              <a:ext uri="{FF2B5EF4-FFF2-40B4-BE49-F238E27FC236}">
                <a16:creationId xmlns:a16="http://schemas.microsoft.com/office/drawing/2014/main" id="{2038C0E8-4C9E-A891-A09B-26BD931BD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764" y="1895891"/>
            <a:ext cx="5838923" cy="3538419"/>
          </a:xfrm>
          <a:prstGeom prst="rect">
            <a:avLst/>
          </a:prstGeom>
        </p:spPr>
      </p:pic>
      <p:sp>
        <p:nvSpPr>
          <p:cNvPr id="4" name="TextBox 3">
            <a:extLst>
              <a:ext uri="{FF2B5EF4-FFF2-40B4-BE49-F238E27FC236}">
                <a16:creationId xmlns:a16="http://schemas.microsoft.com/office/drawing/2014/main" id="{99A2B771-D416-5FF9-7CB9-22D5D503F8AD}"/>
              </a:ext>
            </a:extLst>
          </p:cNvPr>
          <p:cNvSpPr txBox="1"/>
          <p:nvPr/>
        </p:nvSpPr>
        <p:spPr>
          <a:xfrm>
            <a:off x="86989" y="6488668"/>
            <a:ext cx="6097348" cy="369332"/>
          </a:xfrm>
          <a:prstGeom prst="rect">
            <a:avLst/>
          </a:prstGeom>
          <a:noFill/>
        </p:spPr>
        <p:txBody>
          <a:bodyPr wrap="square">
            <a:spAutoFit/>
          </a:bodyPr>
          <a:lstStyle/>
          <a:p>
            <a:r>
              <a:rPr lang="en-US"/>
              <a:t>Carson Gustavel</a:t>
            </a:r>
          </a:p>
        </p:txBody>
      </p:sp>
      <p:pic>
        <p:nvPicPr>
          <p:cNvPr id="7" name="Picture 6" descr="A penguin holding a plate of food&#10;&#10;Description automatically generated">
            <a:extLst>
              <a:ext uri="{FF2B5EF4-FFF2-40B4-BE49-F238E27FC236}">
                <a16:creationId xmlns:a16="http://schemas.microsoft.com/office/drawing/2014/main" id="{F8A1356D-8B3B-769E-0AF9-68A93E815BF9}"/>
              </a:ext>
            </a:extLst>
          </p:cNvPr>
          <p:cNvPicPr>
            <a:picLocks noChangeAspect="1"/>
          </p:cNvPicPr>
          <p:nvPr/>
        </p:nvPicPr>
        <p:blipFill>
          <a:blip r:embed="rId2"/>
          <a:srcRect l="1718" t="1568" r="1336" b="2787"/>
          <a:stretch/>
        </p:blipFill>
        <p:spPr>
          <a:xfrm>
            <a:off x="9977131" y="0"/>
            <a:ext cx="1108556" cy="1207156"/>
          </a:xfrm>
          <a:prstGeom prst="rect">
            <a:avLst/>
          </a:prstGeom>
        </p:spPr>
      </p:pic>
      <p:pic>
        <p:nvPicPr>
          <p:cNvPr id="9" name="Picture 8" descr="A penguin holding a plate of food&#10;&#10;Description automatically generated">
            <a:extLst>
              <a:ext uri="{FF2B5EF4-FFF2-40B4-BE49-F238E27FC236}">
                <a16:creationId xmlns:a16="http://schemas.microsoft.com/office/drawing/2014/main" id="{14FBA77E-8E17-4B6F-5D7D-74532A46B017}"/>
              </a:ext>
            </a:extLst>
          </p:cNvPr>
          <p:cNvPicPr>
            <a:picLocks noChangeAspect="1"/>
          </p:cNvPicPr>
          <p:nvPr/>
        </p:nvPicPr>
        <p:blipFill>
          <a:blip r:embed="rId2"/>
          <a:srcRect l="1718" t="1568" r="1336" b="2787"/>
          <a:stretch/>
        </p:blipFill>
        <p:spPr>
          <a:xfrm>
            <a:off x="8868575" y="-3430"/>
            <a:ext cx="1108556" cy="1207156"/>
          </a:xfrm>
          <a:prstGeom prst="rect">
            <a:avLst/>
          </a:prstGeom>
        </p:spPr>
      </p:pic>
    </p:spTree>
    <p:extLst>
      <p:ext uri="{BB962C8B-B14F-4D97-AF65-F5344CB8AC3E}">
        <p14:creationId xmlns:p14="http://schemas.microsoft.com/office/powerpoint/2010/main" val="347043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7000" b="-4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a:t>
            </a:r>
            <a:r>
              <a:rPr lang="en-US">
                <a:highlight>
                  <a:srgbClr val="FFFF00"/>
                </a:highlight>
              </a:rPr>
              <a:t>Overworld</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3"/>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4211153" cy="498598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Use Case 2:​</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The player navigates the library to try and find a character to interact with</a:t>
            </a:r>
            <a:r>
              <a:rPr lang="en-US" sz="2800">
                <a:effectLst/>
                <a:latin typeface="Calibri" panose="020F0502020204030204" pitchFamily="34" charset="0"/>
                <a:ea typeface="Calibri" panose="020F0502020204030204" pitchFamily="34" charset="0"/>
                <a:cs typeface="Arial"/>
              </a:rPr>
              <a:t>.</a:t>
            </a:r>
          </a:p>
          <a:p>
            <a:pPr marL="457200" indent="-457200">
              <a:buFont typeface="Calibri,Sans-Serif"/>
              <a:buChar char="-"/>
            </a:pPr>
            <a:r>
              <a:rPr lang="en-US">
                <a:latin typeface="Calibri" panose="020F0502020204030204" pitchFamily="34" charset="0"/>
                <a:ea typeface="Calibri" panose="020F0502020204030204" pitchFamily="34" charset="0"/>
                <a:cs typeface="Arial"/>
              </a:rPr>
              <a:t>The player navigates through several rooms.</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The player attempts to interact with a character.</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Exception: If the character is locked out, the character will reject the dialogue.  The player will remain in the overworld.</a:t>
            </a:r>
          </a:p>
          <a:p>
            <a:pPr marL="457200" indent="-457200">
              <a:buFont typeface="Calibri,Sans-Serif"/>
              <a:buChar char="-"/>
            </a:pPr>
            <a:r>
              <a:rPr lang="en-CA">
                <a:latin typeface="Calibri" panose="020F0502020204030204" pitchFamily="34" charset="0"/>
                <a:ea typeface="Calibri" panose="020F0502020204030204" pitchFamily="34" charset="0"/>
                <a:cs typeface="Times New Roman" panose="02020603050405020304" pitchFamily="18" charset="0"/>
              </a:rPr>
              <a:t>Otherwise, the player goes on a date with the character (dialogue, minigame)</a:t>
            </a:r>
            <a:endParaRPr lang="en-US" sz="1800">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sz="2800">
              <a:cs typeface="Arial"/>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4"/>
          <a:stretch>
            <a:fillRect/>
          </a:stretch>
        </p:blipFill>
        <p:spPr>
          <a:xfrm>
            <a:off x="5908926" y="124398"/>
            <a:ext cx="1277075" cy="1219201"/>
          </a:xfrm>
          <a:prstGeom prst="rect">
            <a:avLst/>
          </a:prstGeom>
        </p:spPr>
      </p:pic>
      <p:pic>
        <p:nvPicPr>
          <p:cNvPr id="10" name="Picture 9">
            <a:extLst>
              <a:ext uri="{FF2B5EF4-FFF2-40B4-BE49-F238E27FC236}">
                <a16:creationId xmlns:a16="http://schemas.microsoft.com/office/drawing/2014/main" id="{2038C0E8-4C9E-A891-A09B-26BD931BD3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35044" y="1893023"/>
            <a:ext cx="6350643" cy="4484233"/>
          </a:xfrm>
          <a:prstGeom prst="rect">
            <a:avLst/>
          </a:prstGeom>
        </p:spPr>
      </p:pic>
      <p:sp>
        <p:nvSpPr>
          <p:cNvPr id="3" name="Rectangle 2">
            <a:extLst>
              <a:ext uri="{FF2B5EF4-FFF2-40B4-BE49-F238E27FC236}">
                <a16:creationId xmlns:a16="http://schemas.microsoft.com/office/drawing/2014/main" id="{2E01ABE2-AA68-337C-41CF-67257E205707}"/>
              </a:ext>
            </a:extLst>
          </p:cNvPr>
          <p:cNvSpPr/>
          <p:nvPr/>
        </p:nvSpPr>
        <p:spPr>
          <a:xfrm>
            <a:off x="9022620" y="2257678"/>
            <a:ext cx="1602224" cy="18774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BF5907-D138-24DB-11AE-503C57BDFA96}"/>
              </a:ext>
            </a:extLst>
          </p:cNvPr>
          <p:cNvSpPr/>
          <p:nvPr/>
        </p:nvSpPr>
        <p:spPr>
          <a:xfrm>
            <a:off x="7606239" y="2257678"/>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078569-28B9-8196-6885-D2557A705D64}"/>
              </a:ext>
            </a:extLst>
          </p:cNvPr>
          <p:cNvSpPr/>
          <p:nvPr/>
        </p:nvSpPr>
        <p:spPr>
          <a:xfrm>
            <a:off x="8221508" y="2692625"/>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B6C2BF-B5C0-D60A-7BE7-A01EF89BAB19}"/>
              </a:ext>
            </a:extLst>
          </p:cNvPr>
          <p:cNvSpPr txBox="1"/>
          <p:nvPr/>
        </p:nvSpPr>
        <p:spPr>
          <a:xfrm>
            <a:off x="0" y="6488668"/>
            <a:ext cx="6097348" cy="369332"/>
          </a:xfrm>
          <a:prstGeom prst="rect">
            <a:avLst/>
          </a:prstGeom>
          <a:noFill/>
        </p:spPr>
        <p:txBody>
          <a:bodyPr wrap="square">
            <a:spAutoFit/>
          </a:bodyPr>
          <a:lstStyle/>
          <a:p>
            <a:r>
              <a:rPr lang="en-US"/>
              <a:t>Carson Gustavel</a:t>
            </a:r>
          </a:p>
        </p:txBody>
      </p:sp>
      <p:pic>
        <p:nvPicPr>
          <p:cNvPr id="9" name="Picture 8" descr="A penguin holding a plate of food&#10;&#10;Description automatically generated">
            <a:extLst>
              <a:ext uri="{FF2B5EF4-FFF2-40B4-BE49-F238E27FC236}">
                <a16:creationId xmlns:a16="http://schemas.microsoft.com/office/drawing/2014/main" id="{5EB4BE8E-43F7-F0BD-7680-4DCB158C1A15}"/>
              </a:ext>
            </a:extLst>
          </p:cNvPr>
          <p:cNvPicPr>
            <a:picLocks noChangeAspect="1"/>
          </p:cNvPicPr>
          <p:nvPr/>
        </p:nvPicPr>
        <p:blipFill>
          <a:blip r:embed="rId3"/>
          <a:srcRect l="1718" t="1568" r="1336" b="2787"/>
          <a:stretch/>
        </p:blipFill>
        <p:spPr>
          <a:xfrm>
            <a:off x="11083444" y="5650844"/>
            <a:ext cx="1108556" cy="1207156"/>
          </a:xfrm>
          <a:prstGeom prst="rect">
            <a:avLst/>
          </a:prstGeom>
        </p:spPr>
      </p:pic>
      <p:pic>
        <p:nvPicPr>
          <p:cNvPr id="12" name="Picture 11" descr="A penguin holding a plate of food&#10;&#10;Description automatically generated">
            <a:extLst>
              <a:ext uri="{FF2B5EF4-FFF2-40B4-BE49-F238E27FC236}">
                <a16:creationId xmlns:a16="http://schemas.microsoft.com/office/drawing/2014/main" id="{617B3209-4286-6A5E-00CD-C5A99648D8DF}"/>
              </a:ext>
            </a:extLst>
          </p:cNvPr>
          <p:cNvPicPr>
            <a:picLocks noChangeAspect="1"/>
          </p:cNvPicPr>
          <p:nvPr/>
        </p:nvPicPr>
        <p:blipFill>
          <a:blip r:embed="rId3"/>
          <a:srcRect l="1718" t="1568" r="1336" b="2787"/>
          <a:stretch/>
        </p:blipFill>
        <p:spPr>
          <a:xfrm>
            <a:off x="-2243" y="47121"/>
            <a:ext cx="751055" cy="817857"/>
          </a:xfrm>
          <a:prstGeom prst="rect">
            <a:avLst/>
          </a:prstGeom>
        </p:spPr>
      </p:pic>
    </p:spTree>
    <p:extLst>
      <p:ext uri="{BB962C8B-B14F-4D97-AF65-F5344CB8AC3E}">
        <p14:creationId xmlns:p14="http://schemas.microsoft.com/office/powerpoint/2010/main" val="31867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Class diagram</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5748091"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Superclass:  </a:t>
            </a:r>
            <a:r>
              <a:rPr lang="en-US" sz="2800" err="1"/>
              <a:t>OverworldObject</a:t>
            </a:r>
            <a:endParaRPr lang="en-US" sz="2800"/>
          </a:p>
          <a:p>
            <a:r>
              <a:rPr lang="en-US" sz="2800"/>
              <a:t>Subclass: </a:t>
            </a:r>
            <a:r>
              <a:rPr lang="en-US" sz="2800" err="1"/>
              <a:t>InteractableObject</a:t>
            </a:r>
            <a:endParaRPr lang="en-US" sz="2800"/>
          </a:p>
          <a:p>
            <a:r>
              <a:rPr lang="en-US" sz="2800"/>
              <a:t>Subclass: </a:t>
            </a:r>
            <a:r>
              <a:rPr lang="en-US" sz="2800" err="1"/>
              <a:t>OverworldCharacter</a:t>
            </a:r>
            <a:endParaRPr lang="en-US" sz="2800"/>
          </a:p>
          <a:p>
            <a:r>
              <a:rPr lang="en-US" sz="2800"/>
              <a:t>Composition/Aggregation</a:t>
            </a:r>
          </a:p>
          <a:p>
            <a:pPr marL="457200" indent="-457200">
              <a:buFont typeface="Calibri,Sans-Serif"/>
              <a:buChar char="-"/>
            </a:pPr>
            <a:endParaRPr lang="en-US">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sz="2800">
              <a:cs typeface="Arial"/>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3"/>
          <a:stretch>
            <a:fillRect/>
          </a:stretch>
        </p:blipFill>
        <p:spPr>
          <a:xfrm>
            <a:off x="1958632" y="4877023"/>
            <a:ext cx="1868902" cy="1784208"/>
          </a:xfrm>
          <a:prstGeom prst="rect">
            <a:avLst/>
          </a:prstGeom>
        </p:spPr>
      </p:pic>
      <p:sp>
        <p:nvSpPr>
          <p:cNvPr id="3" name="Rectangle 2">
            <a:extLst>
              <a:ext uri="{FF2B5EF4-FFF2-40B4-BE49-F238E27FC236}">
                <a16:creationId xmlns:a16="http://schemas.microsoft.com/office/drawing/2014/main" id="{2E01ABE2-AA68-337C-41CF-67257E205707}"/>
              </a:ext>
            </a:extLst>
          </p:cNvPr>
          <p:cNvSpPr/>
          <p:nvPr/>
        </p:nvSpPr>
        <p:spPr>
          <a:xfrm>
            <a:off x="9022620" y="2257678"/>
            <a:ext cx="1602224" cy="18774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BF5907-D138-24DB-11AE-503C57BDFA96}"/>
              </a:ext>
            </a:extLst>
          </p:cNvPr>
          <p:cNvSpPr/>
          <p:nvPr/>
        </p:nvSpPr>
        <p:spPr>
          <a:xfrm>
            <a:off x="7606239" y="2257678"/>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078569-28B9-8196-6885-D2557A705D64}"/>
              </a:ext>
            </a:extLst>
          </p:cNvPr>
          <p:cNvSpPr/>
          <p:nvPr/>
        </p:nvSpPr>
        <p:spPr>
          <a:xfrm>
            <a:off x="8221508" y="2692625"/>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F80AD7-D734-EB8D-EA0A-215E5F7FFB43}"/>
              </a:ext>
            </a:extLst>
          </p:cNvPr>
          <p:cNvSpPr txBox="1"/>
          <p:nvPr/>
        </p:nvSpPr>
        <p:spPr>
          <a:xfrm>
            <a:off x="-1348" y="6548936"/>
            <a:ext cx="6097348" cy="369332"/>
          </a:xfrm>
          <a:prstGeom prst="rect">
            <a:avLst/>
          </a:prstGeom>
          <a:noFill/>
        </p:spPr>
        <p:txBody>
          <a:bodyPr wrap="square">
            <a:spAutoFit/>
          </a:bodyPr>
          <a:lstStyle/>
          <a:p>
            <a:r>
              <a:rPr lang="en-US"/>
              <a:t>Carson Gustavel</a:t>
            </a:r>
          </a:p>
        </p:txBody>
      </p:sp>
      <p:pic>
        <p:nvPicPr>
          <p:cNvPr id="13" name="Picture 12">
            <a:extLst>
              <a:ext uri="{FF2B5EF4-FFF2-40B4-BE49-F238E27FC236}">
                <a16:creationId xmlns:a16="http://schemas.microsoft.com/office/drawing/2014/main" id="{8AE3BEAA-20DC-CFCB-5657-1DE3111A9C9A}"/>
              </a:ext>
            </a:extLst>
          </p:cNvPr>
          <p:cNvPicPr>
            <a:picLocks noChangeAspect="1"/>
          </p:cNvPicPr>
          <p:nvPr/>
        </p:nvPicPr>
        <p:blipFill>
          <a:blip r:embed="rId4"/>
          <a:stretch>
            <a:fillRect/>
          </a:stretch>
        </p:blipFill>
        <p:spPr>
          <a:xfrm>
            <a:off x="7258556" y="80999"/>
            <a:ext cx="3701049" cy="6631619"/>
          </a:xfrm>
          <a:prstGeom prst="rect">
            <a:avLst/>
          </a:prstGeom>
        </p:spPr>
      </p:pic>
      <p:pic>
        <p:nvPicPr>
          <p:cNvPr id="15" name="Picture 14" descr="A penguin holding a plate of food&#10;&#10;Description automatically generated">
            <a:extLst>
              <a:ext uri="{FF2B5EF4-FFF2-40B4-BE49-F238E27FC236}">
                <a16:creationId xmlns:a16="http://schemas.microsoft.com/office/drawing/2014/main" id="{25CB9A57-F220-89AB-40E1-4C7DB5238AF4}"/>
              </a:ext>
            </a:extLst>
          </p:cNvPr>
          <p:cNvPicPr>
            <a:picLocks noChangeAspect="1"/>
          </p:cNvPicPr>
          <p:nvPr/>
        </p:nvPicPr>
        <p:blipFill>
          <a:blip r:embed="rId2"/>
          <a:srcRect l="1718" t="1568" r="1336" b="2787"/>
          <a:stretch/>
        </p:blipFill>
        <p:spPr>
          <a:xfrm>
            <a:off x="272459" y="4928050"/>
            <a:ext cx="1398259" cy="1522626"/>
          </a:xfrm>
          <a:prstGeom prst="rect">
            <a:avLst/>
          </a:prstGeom>
        </p:spPr>
      </p:pic>
      <p:sp>
        <p:nvSpPr>
          <p:cNvPr id="9" name="TextBox 8">
            <a:extLst>
              <a:ext uri="{FF2B5EF4-FFF2-40B4-BE49-F238E27FC236}">
                <a16:creationId xmlns:a16="http://schemas.microsoft.com/office/drawing/2014/main" id="{7F2E76F3-E7DC-0040-7A96-42C66A90636F}"/>
              </a:ext>
            </a:extLst>
          </p:cNvPr>
          <p:cNvSpPr txBox="1"/>
          <p:nvPr/>
        </p:nvSpPr>
        <p:spPr>
          <a:xfrm>
            <a:off x="554405" y="6142899"/>
            <a:ext cx="974066" cy="307777"/>
          </a:xfrm>
          <a:prstGeom prst="rect">
            <a:avLst/>
          </a:prstGeom>
          <a:noFill/>
        </p:spPr>
        <p:txBody>
          <a:bodyPr wrap="square" rtlCol="0">
            <a:spAutoFit/>
          </a:bodyPr>
          <a:lstStyle/>
          <a:p>
            <a:r>
              <a:rPr lang="en-US" sz="1400" err="1">
                <a:highlight>
                  <a:srgbClr val="808000"/>
                </a:highlight>
                <a:latin typeface="Comic Sans MS" panose="030F0702030302020204" pitchFamily="66" charset="0"/>
              </a:rPr>
              <a:t>Penguine</a:t>
            </a:r>
            <a:endParaRPr lang="en-US" sz="1400">
              <a:highlight>
                <a:srgbClr val="808000"/>
              </a:highlight>
              <a:latin typeface="Comic Sans MS" panose="030F0702030302020204" pitchFamily="66" charset="0"/>
            </a:endParaRPr>
          </a:p>
        </p:txBody>
      </p:sp>
    </p:spTree>
    <p:extLst>
      <p:ext uri="{BB962C8B-B14F-4D97-AF65-F5344CB8AC3E}">
        <p14:creationId xmlns:p14="http://schemas.microsoft.com/office/powerpoint/2010/main" val="45885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05CEB-8EE8-D180-AC89-DA93764E7402}"/>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Process 6: Mini Games</a:t>
            </a:r>
          </a:p>
        </p:txBody>
      </p:sp>
      <p:sp>
        <p:nvSpPr>
          <p:cNvPr id="3" name="TextBox 2">
            <a:extLst>
              <a:ext uri="{FF2B5EF4-FFF2-40B4-BE49-F238E27FC236}">
                <a16:creationId xmlns:a16="http://schemas.microsoft.com/office/drawing/2014/main" id="{1F91CEAA-3509-ACA8-1207-6495EBB3E0A5}"/>
              </a:ext>
            </a:extLst>
          </p:cNvPr>
          <p:cNvSpPr txBox="1"/>
          <p:nvPr/>
        </p:nvSpPr>
        <p:spPr>
          <a:xfrm>
            <a:off x="728663" y="3902075"/>
            <a:ext cx="4505552" cy="1655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000">
                <a:solidFill>
                  <a:schemeClr val="bg1"/>
                </a:solidFill>
              </a:rPr>
              <a:t>Lance</a:t>
            </a:r>
          </a:p>
        </p:txBody>
      </p:sp>
      <p:sp>
        <p:nvSpPr>
          <p:cNvPr id="60" name="Freeform: Shape 59">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nguin holding a plate of food&#10;&#10;Description automatically generated">
            <a:extLst>
              <a:ext uri="{FF2B5EF4-FFF2-40B4-BE49-F238E27FC236}">
                <a16:creationId xmlns:a16="http://schemas.microsoft.com/office/drawing/2014/main" id="{B892CC90-9490-1CC5-C79D-6643BFE38686}"/>
              </a:ext>
            </a:extLst>
          </p:cNvPr>
          <p:cNvPicPr>
            <a:picLocks noChangeAspect="1"/>
          </p:cNvPicPr>
          <p:nvPr/>
        </p:nvPicPr>
        <p:blipFill>
          <a:blip r:embed="rId2">
            <a:extLst>
              <a:ext uri="{BEBA8EAE-BF5A-486C-A8C5-ECC9F3942E4B}">
                <a14:imgProps xmlns:a14="http://schemas.microsoft.com/office/drawing/2010/main">
                  <a14:imgLayer r:embed="rId3">
                    <a14:imgEffect>
                      <a14:saturation sat="195000"/>
                    </a14:imgEffect>
                  </a14:imgLayer>
                </a14:imgProps>
              </a:ext>
            </a:extLst>
          </a:blip>
          <a:srcRect l="2890" r="1610" b="2"/>
          <a:stretch/>
        </p:blipFill>
        <p:spPr>
          <a:xfrm>
            <a:off x="-643" y="1159"/>
            <a:ext cx="12191431" cy="6851965"/>
          </a:xfrm>
          <a:prstGeom prst="rect">
            <a:avLst/>
          </a:prstGeom>
        </p:spPr>
      </p:pic>
      <p:pic>
        <p:nvPicPr>
          <p:cNvPr id="12" name="Picture 11" descr="A diagram of a computer system&#10;&#10;Description automatically generated">
            <a:extLst>
              <a:ext uri="{FF2B5EF4-FFF2-40B4-BE49-F238E27FC236}">
                <a16:creationId xmlns:a16="http://schemas.microsoft.com/office/drawing/2014/main" id="{4F89A5E9-5511-2641-26B2-0BA67B714EC2}"/>
              </a:ext>
            </a:extLst>
          </p:cNvPr>
          <p:cNvPicPr>
            <a:picLocks noChangeAspect="1"/>
          </p:cNvPicPr>
          <p:nvPr/>
        </p:nvPicPr>
        <p:blipFill>
          <a:blip r:embed="rId4">
            <a:alphaModFix amt="87000"/>
          </a:blip>
          <a:stretch>
            <a:fillRect/>
          </a:stretch>
        </p:blipFill>
        <p:spPr>
          <a:xfrm>
            <a:off x="2205317" y="1795517"/>
            <a:ext cx="9985034" cy="5066442"/>
          </a:xfrm>
          <a:prstGeom prst="rect">
            <a:avLst/>
          </a:prstGeom>
        </p:spPr>
      </p:pic>
      <p:sp>
        <p:nvSpPr>
          <p:cNvPr id="15" name="TextBox 14">
            <a:extLst>
              <a:ext uri="{FF2B5EF4-FFF2-40B4-BE49-F238E27FC236}">
                <a16:creationId xmlns:a16="http://schemas.microsoft.com/office/drawing/2014/main" id="{14FC3224-D4B5-7401-A4EA-E280F0C630CD}"/>
              </a:ext>
            </a:extLst>
          </p:cNvPr>
          <p:cNvSpPr txBox="1"/>
          <p:nvPr/>
        </p:nvSpPr>
        <p:spPr>
          <a:xfrm>
            <a:off x="10809830" y="6253711"/>
            <a:ext cx="10733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Lance</a:t>
            </a:r>
          </a:p>
        </p:txBody>
      </p:sp>
      <p:pic>
        <p:nvPicPr>
          <p:cNvPr id="17" name="Picture 16" descr="A penguin holding a plate of food&#10;&#10;Description automatically generated">
            <a:extLst>
              <a:ext uri="{FF2B5EF4-FFF2-40B4-BE49-F238E27FC236}">
                <a16:creationId xmlns:a16="http://schemas.microsoft.com/office/drawing/2014/main" id="{FE0A998F-81EE-9540-DA09-BFD0E66A5AC8}"/>
              </a:ext>
            </a:extLst>
          </p:cNvPr>
          <p:cNvPicPr>
            <a:picLocks noChangeAspect="1"/>
          </p:cNvPicPr>
          <p:nvPr/>
        </p:nvPicPr>
        <p:blipFill>
          <a:blip r:embed="rId5"/>
          <a:srcRect l="1718" t="1568" r="1336" b="2787"/>
          <a:stretch/>
        </p:blipFill>
        <p:spPr>
          <a:xfrm>
            <a:off x="-2727" y="5654639"/>
            <a:ext cx="1108556" cy="1207156"/>
          </a:xfrm>
          <a:prstGeom prst="rect">
            <a:avLst/>
          </a:prstGeom>
        </p:spPr>
      </p:pic>
      <p:pic>
        <p:nvPicPr>
          <p:cNvPr id="18" name="Picture 17" descr="A penguin holding a plate of food&#10;&#10;Description automatically generated">
            <a:extLst>
              <a:ext uri="{FF2B5EF4-FFF2-40B4-BE49-F238E27FC236}">
                <a16:creationId xmlns:a16="http://schemas.microsoft.com/office/drawing/2014/main" id="{34558C16-F2E2-C175-4A17-0A8C8BE7CBBF}"/>
              </a:ext>
            </a:extLst>
          </p:cNvPr>
          <p:cNvPicPr>
            <a:picLocks noChangeAspect="1"/>
          </p:cNvPicPr>
          <p:nvPr/>
        </p:nvPicPr>
        <p:blipFill>
          <a:blip r:embed="rId5"/>
          <a:srcRect l="1718" t="1568" r="1336" b="2787"/>
          <a:stretch/>
        </p:blipFill>
        <p:spPr>
          <a:xfrm>
            <a:off x="1100859" y="5654639"/>
            <a:ext cx="1108556" cy="1207156"/>
          </a:xfrm>
          <a:prstGeom prst="rect">
            <a:avLst/>
          </a:prstGeom>
        </p:spPr>
      </p:pic>
      <p:pic>
        <p:nvPicPr>
          <p:cNvPr id="20" name="Picture 19" descr="A penguin holding a plate of food&#10;&#10;Description automatically generated">
            <a:extLst>
              <a:ext uri="{FF2B5EF4-FFF2-40B4-BE49-F238E27FC236}">
                <a16:creationId xmlns:a16="http://schemas.microsoft.com/office/drawing/2014/main" id="{CCE3BA04-9381-9356-CD82-E01145A8025F}"/>
              </a:ext>
            </a:extLst>
          </p:cNvPr>
          <p:cNvPicPr>
            <a:picLocks noChangeAspect="1"/>
          </p:cNvPicPr>
          <p:nvPr/>
        </p:nvPicPr>
        <p:blipFill>
          <a:blip r:embed="rId5"/>
          <a:srcRect l="1718" t="1568" r="1336" b="2787"/>
          <a:stretch/>
        </p:blipFill>
        <p:spPr>
          <a:xfrm>
            <a:off x="-2728" y="4454707"/>
            <a:ext cx="1108556" cy="1207156"/>
          </a:xfrm>
          <a:prstGeom prst="rect">
            <a:avLst/>
          </a:prstGeom>
        </p:spPr>
      </p:pic>
      <p:pic>
        <p:nvPicPr>
          <p:cNvPr id="22" name="Picture 21" descr="A penguin holding a plate of food&#10;&#10;Description automatically generated">
            <a:extLst>
              <a:ext uri="{FF2B5EF4-FFF2-40B4-BE49-F238E27FC236}">
                <a16:creationId xmlns:a16="http://schemas.microsoft.com/office/drawing/2014/main" id="{C61A862E-7714-2D0F-59D3-32B461FD6E31}"/>
              </a:ext>
            </a:extLst>
          </p:cNvPr>
          <p:cNvPicPr>
            <a:picLocks noChangeAspect="1"/>
          </p:cNvPicPr>
          <p:nvPr/>
        </p:nvPicPr>
        <p:blipFill>
          <a:blip r:embed="rId5"/>
          <a:srcRect l="1718" t="1568" r="1336" b="2787"/>
          <a:stretch/>
        </p:blipFill>
        <p:spPr>
          <a:xfrm>
            <a:off x="1100857" y="4454706"/>
            <a:ext cx="1108556" cy="1207156"/>
          </a:xfrm>
          <a:prstGeom prst="rect">
            <a:avLst/>
          </a:prstGeom>
        </p:spPr>
      </p:pic>
      <p:sp>
        <p:nvSpPr>
          <p:cNvPr id="27" name="Title 1">
            <a:extLst>
              <a:ext uri="{FF2B5EF4-FFF2-40B4-BE49-F238E27FC236}">
                <a16:creationId xmlns:a16="http://schemas.microsoft.com/office/drawing/2014/main" id="{40435394-28BE-E909-4844-B076B3035896}"/>
              </a:ext>
            </a:extLst>
          </p:cNvPr>
          <p:cNvSpPr txBox="1">
            <a:spLocks/>
          </p:cNvSpPr>
          <p:nvPr/>
        </p:nvSpPr>
        <p:spPr>
          <a:xfrm>
            <a:off x="146269" y="3914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FF80A4"/>
                </a:solidFill>
              </a:rPr>
              <a:t>Process 6: </a:t>
            </a:r>
            <a:r>
              <a:rPr lang="en-US" b="1">
                <a:solidFill>
                  <a:srgbClr val="FF80A4"/>
                </a:solidFill>
                <a:highlight>
                  <a:srgbClr val="FFFF00"/>
                </a:highlight>
              </a:rPr>
              <a:t>Use Case</a:t>
            </a:r>
          </a:p>
        </p:txBody>
      </p:sp>
      <p:sp>
        <p:nvSpPr>
          <p:cNvPr id="28" name="TextBox 27">
            <a:extLst>
              <a:ext uri="{FF2B5EF4-FFF2-40B4-BE49-F238E27FC236}">
                <a16:creationId xmlns:a16="http://schemas.microsoft.com/office/drawing/2014/main" id="{91F99DF2-97DC-9524-21A0-2568B8078620}"/>
              </a:ext>
            </a:extLst>
          </p:cNvPr>
          <p:cNvSpPr txBox="1"/>
          <p:nvPr/>
        </p:nvSpPr>
        <p:spPr>
          <a:xfrm>
            <a:off x="9267841" y="149101"/>
            <a:ext cx="223425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60000"/>
                    <a:lumOff val="40000"/>
                  </a:schemeClr>
                </a:solidFill>
                <a:highlight>
                  <a:srgbClr val="000080"/>
                </a:highlight>
              </a:rPr>
              <a:t>Complexity: </a:t>
            </a:r>
            <a:r>
              <a:rPr lang="en-US" sz="3600">
                <a:solidFill>
                  <a:schemeClr val="accent6"/>
                </a:solidFill>
                <a:highlight>
                  <a:srgbClr val="000080"/>
                </a:highlight>
              </a:rPr>
              <a:t>3</a:t>
            </a:r>
          </a:p>
          <a:p>
            <a:r>
              <a:rPr lang="en-US">
                <a:solidFill>
                  <a:schemeClr val="accent5">
                    <a:lumMod val="60000"/>
                    <a:lumOff val="40000"/>
                  </a:schemeClr>
                </a:solidFill>
                <a:highlight>
                  <a:srgbClr val="000080"/>
                </a:highlight>
              </a:rPr>
              <a:t>Priority: </a:t>
            </a:r>
            <a:r>
              <a:rPr lang="en-US" sz="6000" i="1">
                <a:solidFill>
                  <a:srgbClr val="00B0F0"/>
                </a:solidFill>
                <a:highlight>
                  <a:srgbClr val="000080"/>
                </a:highlight>
              </a:rPr>
              <a:t>2</a:t>
            </a:r>
          </a:p>
        </p:txBody>
      </p:sp>
      <p:pic>
        <p:nvPicPr>
          <p:cNvPr id="30" name="Picture 29" descr="A penguin holding a plate of food&#10;&#10;Description automatically generated">
            <a:extLst>
              <a:ext uri="{FF2B5EF4-FFF2-40B4-BE49-F238E27FC236}">
                <a16:creationId xmlns:a16="http://schemas.microsoft.com/office/drawing/2014/main" id="{F0E203CE-B117-3094-BD4A-33E1D8DB6BF7}"/>
              </a:ext>
            </a:extLst>
          </p:cNvPr>
          <p:cNvPicPr>
            <a:picLocks noChangeAspect="1"/>
          </p:cNvPicPr>
          <p:nvPr/>
        </p:nvPicPr>
        <p:blipFill>
          <a:blip r:embed="rId5"/>
          <a:srcRect l="1718" t="1568" r="1336" b="2787"/>
          <a:stretch/>
        </p:blipFill>
        <p:spPr>
          <a:xfrm>
            <a:off x="-2728" y="3281052"/>
            <a:ext cx="1108556" cy="1207156"/>
          </a:xfrm>
          <a:prstGeom prst="rect">
            <a:avLst/>
          </a:prstGeom>
        </p:spPr>
      </p:pic>
      <p:pic>
        <p:nvPicPr>
          <p:cNvPr id="31" name="Picture 30" descr="A penguin holding a plate of food&#10;&#10;Description automatically generated">
            <a:extLst>
              <a:ext uri="{FF2B5EF4-FFF2-40B4-BE49-F238E27FC236}">
                <a16:creationId xmlns:a16="http://schemas.microsoft.com/office/drawing/2014/main" id="{2AC986DB-E5A0-A04D-CF6B-2E3620434C81}"/>
              </a:ext>
            </a:extLst>
          </p:cNvPr>
          <p:cNvPicPr>
            <a:picLocks noChangeAspect="1"/>
          </p:cNvPicPr>
          <p:nvPr/>
        </p:nvPicPr>
        <p:blipFill>
          <a:blip r:embed="rId5"/>
          <a:srcRect l="1718" t="1568" r="1336" b="2787"/>
          <a:stretch/>
        </p:blipFill>
        <p:spPr>
          <a:xfrm>
            <a:off x="1100858" y="3281052"/>
            <a:ext cx="1108556" cy="1207156"/>
          </a:xfrm>
          <a:prstGeom prst="rect">
            <a:avLst/>
          </a:prstGeom>
        </p:spPr>
      </p:pic>
      <p:pic>
        <p:nvPicPr>
          <p:cNvPr id="32" name="Picture 31" descr="A penguin holding a plate of food&#10;&#10;Description automatically generated">
            <a:extLst>
              <a:ext uri="{FF2B5EF4-FFF2-40B4-BE49-F238E27FC236}">
                <a16:creationId xmlns:a16="http://schemas.microsoft.com/office/drawing/2014/main" id="{287FEEE1-DE31-6FD6-ADEB-DA23C96AD53D}"/>
              </a:ext>
            </a:extLst>
          </p:cNvPr>
          <p:cNvPicPr>
            <a:picLocks noChangeAspect="1"/>
          </p:cNvPicPr>
          <p:nvPr/>
        </p:nvPicPr>
        <p:blipFill>
          <a:blip r:embed="rId5"/>
          <a:srcRect l="1718" t="1568" r="1336" b="2787"/>
          <a:stretch/>
        </p:blipFill>
        <p:spPr>
          <a:xfrm>
            <a:off x="-2729" y="2081120"/>
            <a:ext cx="1108556" cy="1207156"/>
          </a:xfrm>
          <a:prstGeom prst="rect">
            <a:avLst/>
          </a:prstGeom>
        </p:spPr>
      </p:pic>
      <p:pic>
        <p:nvPicPr>
          <p:cNvPr id="33" name="Picture 32" descr="A penguin holding a plate of food&#10;&#10;Description automatically generated">
            <a:extLst>
              <a:ext uri="{FF2B5EF4-FFF2-40B4-BE49-F238E27FC236}">
                <a16:creationId xmlns:a16="http://schemas.microsoft.com/office/drawing/2014/main" id="{4A5A68D0-C384-FF01-6DA3-4EEBD495FC51}"/>
              </a:ext>
            </a:extLst>
          </p:cNvPr>
          <p:cNvPicPr>
            <a:picLocks noChangeAspect="1"/>
          </p:cNvPicPr>
          <p:nvPr/>
        </p:nvPicPr>
        <p:blipFill>
          <a:blip r:embed="rId5"/>
          <a:srcRect l="1718" t="1568" r="1336" b="2787"/>
          <a:stretch/>
        </p:blipFill>
        <p:spPr>
          <a:xfrm>
            <a:off x="1100856" y="2081119"/>
            <a:ext cx="1108556" cy="1207156"/>
          </a:xfrm>
          <a:prstGeom prst="rect">
            <a:avLst/>
          </a:prstGeom>
        </p:spPr>
      </p:pic>
    </p:spTree>
    <p:extLst>
      <p:ext uri="{BB962C8B-B14F-4D97-AF65-F5344CB8AC3E}">
        <p14:creationId xmlns:p14="http://schemas.microsoft.com/office/powerpoint/2010/main" val="224768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8" name="Picture 7" descr="A penguin holding a plate of food&#10;&#10;Description automatically generated">
            <a:extLst>
              <a:ext uri="{FF2B5EF4-FFF2-40B4-BE49-F238E27FC236}">
                <a16:creationId xmlns:a16="http://schemas.microsoft.com/office/drawing/2014/main" id="{6AFC12D9-78F9-20E2-37C4-09C80C4CAC04}"/>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195000"/>
                    </a14:imgEffect>
                  </a14:imgLayer>
                </a14:imgProps>
              </a:ext>
            </a:extLst>
          </a:blip>
          <a:srcRect l="2890" r="1610" b="2"/>
          <a:stretch/>
        </p:blipFill>
        <p:spPr>
          <a:xfrm>
            <a:off x="-643" y="1159"/>
            <a:ext cx="12191431" cy="6851965"/>
          </a:xfrm>
          <a:prstGeom prst="rect">
            <a:avLst/>
          </a:prstGeom>
        </p:spPr>
      </p:pic>
      <p:sp>
        <p:nvSpPr>
          <p:cNvPr id="2" name="Title 1">
            <a:extLst>
              <a:ext uri="{FF2B5EF4-FFF2-40B4-BE49-F238E27FC236}">
                <a16:creationId xmlns:a16="http://schemas.microsoft.com/office/drawing/2014/main" id="{3203E031-6EFE-E5F9-E543-3967D2E69266}"/>
              </a:ext>
            </a:extLst>
          </p:cNvPr>
          <p:cNvSpPr>
            <a:spLocks noGrp="1"/>
          </p:cNvSpPr>
          <p:nvPr>
            <p:ph type="title"/>
          </p:nvPr>
        </p:nvSpPr>
        <p:spPr>
          <a:xfrm>
            <a:off x="570087" y="221672"/>
            <a:ext cx="10515600" cy="1325563"/>
          </a:xfrm>
        </p:spPr>
        <p:txBody>
          <a:bodyPr/>
          <a:lstStyle/>
          <a:p>
            <a:r>
              <a:rPr lang="en-US"/>
              <a:t>Process 6: Continued </a:t>
            </a:r>
          </a:p>
        </p:txBody>
      </p:sp>
      <p:pic>
        <p:nvPicPr>
          <p:cNvPr id="6" name="Picture 5" descr="A penguin holding a plate of food&#10;&#10;Description automatically generated">
            <a:extLst>
              <a:ext uri="{FF2B5EF4-FFF2-40B4-BE49-F238E27FC236}">
                <a16:creationId xmlns:a16="http://schemas.microsoft.com/office/drawing/2014/main" id="{566F9379-4592-13B5-D116-CF6142BF586B}"/>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7" name="TextBox 6">
            <a:extLst>
              <a:ext uri="{FF2B5EF4-FFF2-40B4-BE49-F238E27FC236}">
                <a16:creationId xmlns:a16="http://schemas.microsoft.com/office/drawing/2014/main" id="{363834CA-5552-4C8D-5D46-7037C4BC743A}"/>
              </a:ext>
            </a:extLst>
          </p:cNvPr>
          <p:cNvSpPr txBox="1"/>
          <p:nvPr/>
        </p:nvSpPr>
        <p:spPr>
          <a:xfrm>
            <a:off x="10944988" y="6471411"/>
            <a:ext cx="16977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Amanda </a:t>
            </a:r>
          </a:p>
        </p:txBody>
      </p:sp>
      <p:pic>
        <p:nvPicPr>
          <p:cNvPr id="20" name="Picture 19" descr="A penguin holding a plate of food&#10;&#10;Description automatically generated">
            <a:extLst>
              <a:ext uri="{FF2B5EF4-FFF2-40B4-BE49-F238E27FC236}">
                <a16:creationId xmlns:a16="http://schemas.microsoft.com/office/drawing/2014/main" id="{A1406342-8C90-F79B-12A5-453175388950}"/>
              </a:ext>
            </a:extLst>
          </p:cNvPr>
          <p:cNvPicPr>
            <a:picLocks noChangeAspect="1"/>
          </p:cNvPicPr>
          <p:nvPr/>
        </p:nvPicPr>
        <p:blipFill>
          <a:blip r:embed="rId5"/>
          <a:srcRect l="1718" t="1568" r="1336" b="2787"/>
          <a:stretch/>
        </p:blipFill>
        <p:spPr>
          <a:xfrm>
            <a:off x="10003963" y="-3430"/>
            <a:ext cx="1108556" cy="1207156"/>
          </a:xfrm>
          <a:prstGeom prst="rect">
            <a:avLst/>
          </a:prstGeom>
        </p:spPr>
      </p:pic>
      <p:pic>
        <p:nvPicPr>
          <p:cNvPr id="21" name="Picture 20" descr="A penguin holding a plate of food&#10;&#10;Description automatically generated">
            <a:extLst>
              <a:ext uri="{FF2B5EF4-FFF2-40B4-BE49-F238E27FC236}">
                <a16:creationId xmlns:a16="http://schemas.microsoft.com/office/drawing/2014/main" id="{FBB090D4-4DE8-B658-5DB0-7CD555915F2B}"/>
              </a:ext>
            </a:extLst>
          </p:cNvPr>
          <p:cNvPicPr>
            <a:picLocks noChangeAspect="1"/>
          </p:cNvPicPr>
          <p:nvPr/>
        </p:nvPicPr>
        <p:blipFill>
          <a:blip r:embed="rId5"/>
          <a:srcRect l="1718" t="1568" r="1336" b="2787"/>
          <a:stretch/>
        </p:blipFill>
        <p:spPr>
          <a:xfrm>
            <a:off x="8940291" y="-5724"/>
            <a:ext cx="1108556" cy="1207156"/>
          </a:xfrm>
          <a:prstGeom prst="rect">
            <a:avLst/>
          </a:prstGeom>
        </p:spPr>
      </p:pic>
      <p:pic>
        <p:nvPicPr>
          <p:cNvPr id="22" name="Picture 21" descr="A penguin holding a plate of food&#10;&#10;Description automatically generated">
            <a:extLst>
              <a:ext uri="{FF2B5EF4-FFF2-40B4-BE49-F238E27FC236}">
                <a16:creationId xmlns:a16="http://schemas.microsoft.com/office/drawing/2014/main" id="{1FCB1587-1560-F453-392C-03F4ABC16A91}"/>
              </a:ext>
            </a:extLst>
          </p:cNvPr>
          <p:cNvPicPr>
            <a:picLocks noChangeAspect="1"/>
          </p:cNvPicPr>
          <p:nvPr/>
        </p:nvPicPr>
        <p:blipFill>
          <a:blip r:embed="rId5"/>
          <a:srcRect l="1718" t="1568" r="1336" b="2787"/>
          <a:stretch/>
        </p:blipFill>
        <p:spPr>
          <a:xfrm>
            <a:off x="7849787" y="-5724"/>
            <a:ext cx="1108556" cy="1207156"/>
          </a:xfrm>
          <a:prstGeom prst="rect">
            <a:avLst/>
          </a:prstGeom>
        </p:spPr>
      </p:pic>
      <p:pic>
        <p:nvPicPr>
          <p:cNvPr id="23" name="Picture 22" descr="A penguin holding a plate of food&#10;&#10;Description automatically generated">
            <a:extLst>
              <a:ext uri="{FF2B5EF4-FFF2-40B4-BE49-F238E27FC236}">
                <a16:creationId xmlns:a16="http://schemas.microsoft.com/office/drawing/2014/main" id="{A8331A18-D288-408C-4561-7E13294FC2A2}"/>
              </a:ext>
            </a:extLst>
          </p:cNvPr>
          <p:cNvPicPr>
            <a:picLocks noChangeAspect="1"/>
          </p:cNvPicPr>
          <p:nvPr/>
        </p:nvPicPr>
        <p:blipFill>
          <a:blip r:embed="rId5"/>
          <a:srcRect l="1718" t="1568" r="1336" b="2787"/>
          <a:stretch/>
        </p:blipFill>
        <p:spPr>
          <a:xfrm>
            <a:off x="6798350" y="1159"/>
            <a:ext cx="1108556" cy="1207156"/>
          </a:xfrm>
          <a:prstGeom prst="rect">
            <a:avLst/>
          </a:prstGeom>
        </p:spPr>
      </p:pic>
      <p:pic>
        <p:nvPicPr>
          <p:cNvPr id="30" name="Picture 29" descr="A penguin holding a plate of food&#10;&#10;Description automatically generated">
            <a:extLst>
              <a:ext uri="{FF2B5EF4-FFF2-40B4-BE49-F238E27FC236}">
                <a16:creationId xmlns:a16="http://schemas.microsoft.com/office/drawing/2014/main" id="{B9E90944-592C-3E87-AC2A-B924AF042D3F}"/>
              </a:ext>
            </a:extLst>
          </p:cNvPr>
          <p:cNvPicPr>
            <a:picLocks noChangeAspect="1"/>
          </p:cNvPicPr>
          <p:nvPr/>
        </p:nvPicPr>
        <p:blipFill>
          <a:blip r:embed="rId5"/>
          <a:srcRect l="1718" t="1568" r="1336" b="2787"/>
          <a:stretch/>
        </p:blipFill>
        <p:spPr>
          <a:xfrm>
            <a:off x="5769222" y="8042"/>
            <a:ext cx="1108556" cy="1207156"/>
          </a:xfrm>
          <a:prstGeom prst="rect">
            <a:avLst/>
          </a:prstGeom>
        </p:spPr>
      </p:pic>
      <p:pic>
        <p:nvPicPr>
          <p:cNvPr id="31" name="Picture 30" descr="A penguin holding a plate of food&#10;&#10;Description automatically generated">
            <a:extLst>
              <a:ext uri="{FF2B5EF4-FFF2-40B4-BE49-F238E27FC236}">
                <a16:creationId xmlns:a16="http://schemas.microsoft.com/office/drawing/2014/main" id="{C7A3B769-F2F0-EA44-4AC7-1542777609D2}"/>
              </a:ext>
            </a:extLst>
          </p:cNvPr>
          <p:cNvPicPr>
            <a:picLocks noChangeAspect="1"/>
          </p:cNvPicPr>
          <p:nvPr/>
        </p:nvPicPr>
        <p:blipFill>
          <a:blip r:embed="rId5"/>
          <a:srcRect l="1718" t="1568" r="1336" b="2787"/>
          <a:stretch/>
        </p:blipFill>
        <p:spPr>
          <a:xfrm>
            <a:off x="0" y="5654274"/>
            <a:ext cx="1108556" cy="1207156"/>
          </a:xfrm>
          <a:prstGeom prst="rect">
            <a:avLst/>
          </a:prstGeom>
        </p:spPr>
      </p:pic>
      <p:pic>
        <p:nvPicPr>
          <p:cNvPr id="2060" name="Picture 2059">
            <a:extLst>
              <a:ext uri="{FF2B5EF4-FFF2-40B4-BE49-F238E27FC236}">
                <a16:creationId xmlns:a16="http://schemas.microsoft.com/office/drawing/2014/main" id="{C5828EC7-DB1D-6A45-2A94-9CFA093E51F0}"/>
              </a:ext>
            </a:extLst>
          </p:cNvPr>
          <p:cNvPicPr>
            <a:picLocks noChangeAspect="1"/>
          </p:cNvPicPr>
          <p:nvPr/>
        </p:nvPicPr>
        <p:blipFill>
          <a:blip r:embed="rId6">
            <a:alphaModFix amt="85000"/>
          </a:blip>
          <a:stretch>
            <a:fillRect/>
          </a:stretch>
        </p:blipFill>
        <p:spPr>
          <a:xfrm>
            <a:off x="1562618" y="1194735"/>
            <a:ext cx="9382370" cy="5260934"/>
          </a:xfrm>
          <a:prstGeom prst="rect">
            <a:avLst/>
          </a:prstGeom>
          <a:effectLst>
            <a:outerShdw blurRad="50800" dist="50800" dir="5400000" algn="ctr" rotWithShape="0">
              <a:srgbClr val="000000">
                <a:alpha val="0"/>
              </a:srgbClr>
            </a:outerShdw>
          </a:effectLst>
        </p:spPr>
      </p:pic>
      <p:pic>
        <p:nvPicPr>
          <p:cNvPr id="2048" name="Picture 2047" descr="A penguin holding a plate of food&#10;&#10;Description automatically generated">
            <a:extLst>
              <a:ext uri="{FF2B5EF4-FFF2-40B4-BE49-F238E27FC236}">
                <a16:creationId xmlns:a16="http://schemas.microsoft.com/office/drawing/2014/main" id="{9C475289-819A-9E32-3764-5D5DECEA6515}"/>
              </a:ext>
            </a:extLst>
          </p:cNvPr>
          <p:cNvPicPr>
            <a:picLocks noChangeAspect="1"/>
          </p:cNvPicPr>
          <p:nvPr/>
        </p:nvPicPr>
        <p:blipFill>
          <a:blip r:embed="rId5"/>
          <a:srcRect l="1718" t="1568" r="1336" b="2787"/>
          <a:stretch/>
        </p:blipFill>
        <p:spPr>
          <a:xfrm>
            <a:off x="1108556" y="5659360"/>
            <a:ext cx="1108556" cy="1207156"/>
          </a:xfrm>
          <a:prstGeom prst="rect">
            <a:avLst/>
          </a:prstGeom>
        </p:spPr>
      </p:pic>
      <p:pic>
        <p:nvPicPr>
          <p:cNvPr id="2049" name="Picture 2048" descr="A penguin holding a plate of food&#10;&#10;Description automatically generated">
            <a:extLst>
              <a:ext uri="{FF2B5EF4-FFF2-40B4-BE49-F238E27FC236}">
                <a16:creationId xmlns:a16="http://schemas.microsoft.com/office/drawing/2014/main" id="{F413A20E-B1C1-9552-962F-8E56744811F3}"/>
              </a:ext>
            </a:extLst>
          </p:cNvPr>
          <p:cNvPicPr>
            <a:picLocks noChangeAspect="1"/>
          </p:cNvPicPr>
          <p:nvPr/>
        </p:nvPicPr>
        <p:blipFill>
          <a:blip r:embed="rId5"/>
          <a:srcRect l="1718" t="1568" r="1336" b="2787"/>
          <a:stretch/>
        </p:blipFill>
        <p:spPr>
          <a:xfrm>
            <a:off x="-6646" y="4449413"/>
            <a:ext cx="1108556" cy="1207156"/>
          </a:xfrm>
          <a:prstGeom prst="rect">
            <a:avLst/>
          </a:prstGeom>
        </p:spPr>
      </p:pic>
      <p:pic>
        <p:nvPicPr>
          <p:cNvPr id="2053" name="Picture 2052" descr="A penguin holding a plate of food&#10;&#10;Description automatically generated">
            <a:extLst>
              <a:ext uri="{FF2B5EF4-FFF2-40B4-BE49-F238E27FC236}">
                <a16:creationId xmlns:a16="http://schemas.microsoft.com/office/drawing/2014/main" id="{1C024CB0-D28B-F6B0-28C1-01E43F4DC657}"/>
              </a:ext>
            </a:extLst>
          </p:cNvPr>
          <p:cNvPicPr>
            <a:picLocks noChangeAspect="1"/>
          </p:cNvPicPr>
          <p:nvPr/>
        </p:nvPicPr>
        <p:blipFill>
          <a:blip r:embed="rId5"/>
          <a:srcRect l="1718" t="1568" r="1336" b="2787"/>
          <a:stretch/>
        </p:blipFill>
        <p:spPr>
          <a:xfrm>
            <a:off x="1101910" y="4456109"/>
            <a:ext cx="1108556" cy="1207156"/>
          </a:xfrm>
          <a:prstGeom prst="rect">
            <a:avLst/>
          </a:prstGeom>
        </p:spPr>
      </p:pic>
      <p:sp>
        <p:nvSpPr>
          <p:cNvPr id="15" name="Content Placeholder 14">
            <a:extLst>
              <a:ext uri="{FF2B5EF4-FFF2-40B4-BE49-F238E27FC236}">
                <a16:creationId xmlns:a16="http://schemas.microsoft.com/office/drawing/2014/main" id="{B0C6A4B6-EC0A-9C92-E50B-337438A7CB52}"/>
              </a:ext>
            </a:extLst>
          </p:cNvPr>
          <p:cNvSpPr>
            <a:spLocks noGrp="1"/>
          </p:cNvSpPr>
          <p:nvPr>
            <p:ph idx="1"/>
          </p:nvPr>
        </p:nvSpPr>
        <p:spPr>
          <a:xfrm>
            <a:off x="244566" y="1254478"/>
            <a:ext cx="10515600" cy="4351338"/>
          </a:xfrm>
        </p:spPr>
        <p:txBody>
          <a:bodyPr/>
          <a:lstStyle/>
          <a:p>
            <a:pPr marL="0" indent="0">
              <a:buNone/>
            </a:pPr>
            <a:r>
              <a:rPr lang="en-US" b="1"/>
              <a:t>AI Use Case:</a:t>
            </a:r>
          </a:p>
          <a:p>
            <a:pPr marL="0" indent="0">
              <a:buNone/>
            </a:pPr>
            <a:r>
              <a:rPr lang="en-US" b="1"/>
              <a:t>Complexity: 3</a:t>
            </a:r>
          </a:p>
          <a:p>
            <a:pPr marL="0" indent="0">
              <a:buNone/>
            </a:pPr>
            <a:r>
              <a:rPr lang="en-US" b="1"/>
              <a:t>Priority: 2</a:t>
            </a:r>
          </a:p>
        </p:txBody>
      </p:sp>
      <p:pic>
        <p:nvPicPr>
          <p:cNvPr id="2061" name="Picture 2060" descr="A penguin holding a plate of food&#10;&#10;Description automatically generated">
            <a:extLst>
              <a:ext uri="{FF2B5EF4-FFF2-40B4-BE49-F238E27FC236}">
                <a16:creationId xmlns:a16="http://schemas.microsoft.com/office/drawing/2014/main" id="{88CBBB86-8952-B9D1-3227-B9D0C881D8C9}"/>
              </a:ext>
            </a:extLst>
          </p:cNvPr>
          <p:cNvPicPr>
            <a:picLocks noChangeAspect="1"/>
          </p:cNvPicPr>
          <p:nvPr/>
        </p:nvPicPr>
        <p:blipFill>
          <a:blip r:embed="rId5"/>
          <a:srcRect l="1718" t="1568" r="1336" b="2787"/>
          <a:stretch/>
        </p:blipFill>
        <p:spPr>
          <a:xfrm>
            <a:off x="10968356" y="1194735"/>
            <a:ext cx="1223643" cy="1207156"/>
          </a:xfrm>
          <a:prstGeom prst="rect">
            <a:avLst/>
          </a:prstGeom>
        </p:spPr>
      </p:pic>
      <p:pic>
        <p:nvPicPr>
          <p:cNvPr id="2062" name="Picture 2061" descr="A penguin holding a plate of food&#10;&#10;Description automatically generated">
            <a:extLst>
              <a:ext uri="{FF2B5EF4-FFF2-40B4-BE49-F238E27FC236}">
                <a16:creationId xmlns:a16="http://schemas.microsoft.com/office/drawing/2014/main" id="{BF8635CC-45B4-7331-B4ED-93D250C841DC}"/>
              </a:ext>
            </a:extLst>
          </p:cNvPr>
          <p:cNvPicPr>
            <a:picLocks noChangeAspect="1"/>
          </p:cNvPicPr>
          <p:nvPr/>
        </p:nvPicPr>
        <p:blipFill>
          <a:blip r:embed="rId5"/>
          <a:srcRect l="1718" t="1568" r="1336" b="2787"/>
          <a:stretch/>
        </p:blipFill>
        <p:spPr>
          <a:xfrm>
            <a:off x="10972703" y="2400867"/>
            <a:ext cx="1223643" cy="1207156"/>
          </a:xfrm>
          <a:prstGeom prst="rect">
            <a:avLst/>
          </a:prstGeom>
        </p:spPr>
      </p:pic>
      <p:pic>
        <p:nvPicPr>
          <p:cNvPr id="2063" name="Picture 2062" descr="A penguin holding a plate of food&#10;&#10;Description automatically generated">
            <a:extLst>
              <a:ext uri="{FF2B5EF4-FFF2-40B4-BE49-F238E27FC236}">
                <a16:creationId xmlns:a16="http://schemas.microsoft.com/office/drawing/2014/main" id="{D8318323-EF26-63D1-82B3-C2F2B982565C}"/>
              </a:ext>
            </a:extLst>
          </p:cNvPr>
          <p:cNvPicPr>
            <a:picLocks noChangeAspect="1"/>
          </p:cNvPicPr>
          <p:nvPr/>
        </p:nvPicPr>
        <p:blipFill>
          <a:blip r:embed="rId5"/>
          <a:srcRect l="1718" t="1568" r="1336" b="2787"/>
          <a:stretch/>
        </p:blipFill>
        <p:spPr>
          <a:xfrm>
            <a:off x="10977050" y="3594443"/>
            <a:ext cx="1223643" cy="1207156"/>
          </a:xfrm>
          <a:prstGeom prst="rect">
            <a:avLst/>
          </a:prstGeom>
        </p:spPr>
      </p:pic>
      <p:pic>
        <p:nvPicPr>
          <p:cNvPr id="2064" name="Picture 2063" descr="A penguin holding a plate of food&#10;&#10;Description automatically generated">
            <a:extLst>
              <a:ext uri="{FF2B5EF4-FFF2-40B4-BE49-F238E27FC236}">
                <a16:creationId xmlns:a16="http://schemas.microsoft.com/office/drawing/2014/main" id="{744114DA-F5ED-A3F1-EAF5-14BB7D380407}"/>
              </a:ext>
            </a:extLst>
          </p:cNvPr>
          <p:cNvPicPr>
            <a:picLocks noChangeAspect="1"/>
          </p:cNvPicPr>
          <p:nvPr/>
        </p:nvPicPr>
        <p:blipFill>
          <a:blip r:embed="rId5"/>
          <a:srcRect l="1718" t="1568" r="1336" b="2787"/>
          <a:stretch/>
        </p:blipFill>
        <p:spPr>
          <a:xfrm>
            <a:off x="10981397" y="4786995"/>
            <a:ext cx="1223643" cy="1207156"/>
          </a:xfrm>
          <a:prstGeom prst="rect">
            <a:avLst/>
          </a:prstGeom>
        </p:spPr>
      </p:pic>
    </p:spTree>
    <p:extLst>
      <p:ext uri="{BB962C8B-B14F-4D97-AF65-F5344CB8AC3E}">
        <p14:creationId xmlns:p14="http://schemas.microsoft.com/office/powerpoint/2010/main" val="312436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5CEB-8EE8-D180-AC89-DA93764E7402}"/>
              </a:ext>
            </a:extLst>
          </p:cNvPr>
          <p:cNvSpPr>
            <a:spLocks noGrp="1"/>
          </p:cNvSpPr>
          <p:nvPr>
            <p:ph type="title"/>
          </p:nvPr>
        </p:nvSpPr>
        <p:spPr/>
        <p:txBody>
          <a:bodyPr/>
          <a:lstStyle/>
          <a:p>
            <a:r>
              <a:rPr lang="en-US"/>
              <a:t>Process 6: Mini Games</a:t>
            </a:r>
          </a:p>
        </p:txBody>
      </p:sp>
      <p:sp>
        <p:nvSpPr>
          <p:cNvPr id="3" name="TextBox 2">
            <a:extLst>
              <a:ext uri="{FF2B5EF4-FFF2-40B4-BE49-F238E27FC236}">
                <a16:creationId xmlns:a16="http://schemas.microsoft.com/office/drawing/2014/main" id="{1F91CEAA-3509-ACA8-1207-6495EBB3E0A5}"/>
              </a:ext>
            </a:extLst>
          </p:cNvPr>
          <p:cNvSpPr txBox="1"/>
          <p:nvPr/>
        </p:nvSpPr>
        <p:spPr>
          <a:xfrm>
            <a:off x="11356666" y="6488229"/>
            <a:ext cx="846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Lance</a:t>
            </a:r>
          </a:p>
        </p:txBody>
      </p:sp>
      <p:pic>
        <p:nvPicPr>
          <p:cNvPr id="5" name="Picture 4" descr="A penguin holding a plate of food&#10;&#10;Description automatically generated">
            <a:extLst>
              <a:ext uri="{FF2B5EF4-FFF2-40B4-BE49-F238E27FC236}">
                <a16:creationId xmlns:a16="http://schemas.microsoft.com/office/drawing/2014/main" id="{B892CC90-9490-1CC5-C79D-6643BFE38686}"/>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10" name="Picture 9" descr="A house with a pond in the middle of a grassy field&#10;&#10;Description automatically generated">
            <a:extLst>
              <a:ext uri="{FF2B5EF4-FFF2-40B4-BE49-F238E27FC236}">
                <a16:creationId xmlns:a16="http://schemas.microsoft.com/office/drawing/2014/main" id="{8496C7E6-1305-6757-10E3-7D40E816B69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2190"/>
            <a:ext cx="12227034" cy="6862379"/>
          </a:xfrm>
          <a:prstGeom prst="rect">
            <a:avLst/>
          </a:prstGeom>
        </p:spPr>
      </p:pic>
      <p:sp>
        <p:nvSpPr>
          <p:cNvPr id="16" name="TextBox 15">
            <a:extLst>
              <a:ext uri="{FF2B5EF4-FFF2-40B4-BE49-F238E27FC236}">
                <a16:creationId xmlns:a16="http://schemas.microsoft.com/office/drawing/2014/main" id="{10D7DE8B-3DE4-DF6E-C94F-4F8F72C6D18E}"/>
              </a:ext>
            </a:extLst>
          </p:cNvPr>
          <p:cNvSpPr txBox="1"/>
          <p:nvPr/>
        </p:nvSpPr>
        <p:spPr>
          <a:xfrm>
            <a:off x="9797469" y="5546503"/>
            <a:ext cx="23959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i="1" u="sng">
                <a:solidFill>
                  <a:srgbClr val="FF80A4"/>
                </a:solidFill>
                <a:highlight>
                  <a:srgbClr val="000000"/>
                </a:highlight>
              </a:rPr>
              <a:t>L</a:t>
            </a:r>
            <a:r>
              <a:rPr lang="en-US" sz="2800" b="1">
                <a:solidFill>
                  <a:srgbClr val="FFFF00"/>
                </a:solidFill>
                <a:highlight>
                  <a:srgbClr val="000000"/>
                </a:highlight>
              </a:rPr>
              <a:t>a</a:t>
            </a:r>
            <a:r>
              <a:rPr lang="en-US" sz="2800" i="1" u="sng">
                <a:solidFill>
                  <a:srgbClr val="FFFF00"/>
                </a:solidFill>
                <a:highlight>
                  <a:srgbClr val="000000"/>
                </a:highlight>
              </a:rPr>
              <a:t>n</a:t>
            </a:r>
            <a:r>
              <a:rPr lang="en-US" sz="4400" b="1" i="1" u="sng">
                <a:solidFill>
                  <a:srgbClr val="FF80A4"/>
                </a:solidFill>
                <a:highlight>
                  <a:srgbClr val="000000"/>
                </a:highlight>
              </a:rPr>
              <a:t>c</a:t>
            </a:r>
            <a:r>
              <a:rPr lang="en-US" b="1" i="1" u="sng">
                <a:solidFill>
                  <a:srgbClr val="00B0F0"/>
                </a:solidFill>
                <a:highlight>
                  <a:srgbClr val="000000"/>
                </a:highlight>
              </a:rPr>
              <a:t>e</a:t>
            </a:r>
          </a:p>
        </p:txBody>
      </p:sp>
      <p:pic>
        <p:nvPicPr>
          <p:cNvPr id="14" name="Picture 13" descr="A penguin holding a plate of food&#10;&#10;Description automatically generated">
            <a:extLst>
              <a:ext uri="{FF2B5EF4-FFF2-40B4-BE49-F238E27FC236}">
                <a16:creationId xmlns:a16="http://schemas.microsoft.com/office/drawing/2014/main" id="{577A80D6-2EEA-EFAE-7B16-91AAC17059B2}"/>
              </a:ext>
            </a:extLst>
          </p:cNvPr>
          <p:cNvPicPr>
            <a:picLocks noChangeAspect="1"/>
          </p:cNvPicPr>
          <p:nvPr/>
        </p:nvPicPr>
        <p:blipFill>
          <a:blip r:embed="rId2"/>
          <a:srcRect l="1718" t="1568" r="1336" b="2787"/>
          <a:stretch/>
        </p:blipFill>
        <p:spPr>
          <a:xfrm>
            <a:off x="11126518" y="-3430"/>
            <a:ext cx="1108556" cy="1207156"/>
          </a:xfrm>
          <a:prstGeom prst="rect">
            <a:avLst/>
          </a:prstGeom>
        </p:spPr>
      </p:pic>
      <p:sp>
        <p:nvSpPr>
          <p:cNvPr id="17" name="Title 1">
            <a:extLst>
              <a:ext uri="{FF2B5EF4-FFF2-40B4-BE49-F238E27FC236}">
                <a16:creationId xmlns:a16="http://schemas.microsoft.com/office/drawing/2014/main" id="{4B85B128-9596-188C-DB21-3E67DC53A784}"/>
              </a:ext>
            </a:extLst>
          </p:cNvPr>
          <p:cNvSpPr txBox="1">
            <a:spLocks/>
          </p:cNvSpPr>
          <p:nvPr/>
        </p:nvSpPr>
        <p:spPr>
          <a:xfrm>
            <a:off x="265237" y="-29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FF80A4"/>
                </a:solidFill>
                <a:highlight>
                  <a:srgbClr val="FFFF00"/>
                </a:highlight>
              </a:rPr>
              <a:t>Process 6: Class </a:t>
            </a:r>
            <a:r>
              <a:rPr lang="en-US" b="1">
                <a:solidFill>
                  <a:srgbClr val="FF80A4"/>
                </a:solidFill>
                <a:highlight>
                  <a:srgbClr val="FFFF00"/>
                </a:highlight>
              </a:rPr>
              <a:t>diagram</a:t>
            </a:r>
          </a:p>
        </p:txBody>
      </p:sp>
      <p:pic>
        <p:nvPicPr>
          <p:cNvPr id="4" name="Picture 3" descr="A diagram of a game&#10;&#10;Description automatically generated">
            <a:extLst>
              <a:ext uri="{FF2B5EF4-FFF2-40B4-BE49-F238E27FC236}">
                <a16:creationId xmlns:a16="http://schemas.microsoft.com/office/drawing/2014/main" id="{120BCE29-F99F-99AB-74E1-F3EB231C8F4C}"/>
              </a:ext>
            </a:extLst>
          </p:cNvPr>
          <p:cNvPicPr>
            <a:picLocks noChangeAspect="1"/>
          </p:cNvPicPr>
          <p:nvPr/>
        </p:nvPicPr>
        <p:blipFill>
          <a:blip r:embed="rId5"/>
          <a:stretch>
            <a:fillRect/>
          </a:stretch>
        </p:blipFill>
        <p:spPr>
          <a:xfrm>
            <a:off x="391488" y="1295253"/>
            <a:ext cx="11389893" cy="4645498"/>
          </a:xfrm>
          <a:prstGeom prst="rect">
            <a:avLst/>
          </a:prstGeom>
        </p:spPr>
      </p:pic>
    </p:spTree>
    <p:extLst>
      <p:ext uri="{BB962C8B-B14F-4D97-AF65-F5344CB8AC3E}">
        <p14:creationId xmlns:p14="http://schemas.microsoft.com/office/powerpoint/2010/main" val="263824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4300"/>
              <a:t>Process 7: Audio (Owen McDaniel)</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4922" r="3899" b="-3"/>
          <a:stretch/>
        </p:blipFill>
        <p:spPr>
          <a:xfrm>
            <a:off x="279143" y="299509"/>
            <a:ext cx="5221625" cy="6258983"/>
          </a:xfrm>
          <a:prstGeom prst="rect">
            <a:avLst/>
          </a:prstGeom>
        </p:spPr>
      </p:pic>
      <p:sp>
        <p:nvSpPr>
          <p:cNvPr id="7" name="Content Placeholder 6">
            <a:extLst>
              <a:ext uri="{FF2B5EF4-FFF2-40B4-BE49-F238E27FC236}">
                <a16:creationId xmlns:a16="http://schemas.microsoft.com/office/drawing/2014/main" id="{289630C7-B11E-CC93-33BD-19E9ABD51004}"/>
              </a:ext>
            </a:extLst>
          </p:cNvPr>
          <p:cNvSpPr>
            <a:spLocks noGrp="1"/>
          </p:cNvSpPr>
          <p:nvPr>
            <p:ph idx="1"/>
          </p:nvPr>
        </p:nvSpPr>
        <p:spPr>
          <a:xfrm>
            <a:off x="6392583" y="2645922"/>
            <a:ext cx="4434721" cy="3710427"/>
          </a:xfrm>
        </p:spPr>
        <p:txBody>
          <a:bodyPr anchor="t">
            <a:normAutofit fontScale="92500" lnSpcReduction="10000"/>
          </a:bodyPr>
          <a:lstStyle/>
          <a:p>
            <a:r>
              <a:rPr lang="en-US" sz="2000">
                <a:solidFill>
                  <a:schemeClr val="tx1">
                    <a:alpha val="80000"/>
                  </a:schemeClr>
                </a:solidFill>
              </a:rPr>
              <a:t>My Feature:</a:t>
            </a:r>
            <a:endParaRPr lang="en-US">
              <a:solidFill>
                <a:schemeClr val="tx1">
                  <a:alpha val="80000"/>
                </a:schemeClr>
              </a:solidFill>
            </a:endParaRPr>
          </a:p>
          <a:p>
            <a:pPr lvl="1"/>
            <a:r>
              <a:rPr lang="en-US" sz="1600">
                <a:solidFill>
                  <a:schemeClr val="tx1">
                    <a:alpha val="80000"/>
                  </a:schemeClr>
                </a:solidFill>
              </a:rPr>
              <a:t>Sound Management</a:t>
            </a:r>
          </a:p>
          <a:p>
            <a:pPr lvl="2">
              <a:buFont typeface="Wingdings" panose="020B0604020202020204" pitchFamily="34" charset="0"/>
              <a:buChar char="§"/>
            </a:pPr>
            <a:r>
              <a:rPr lang="en-US" sz="1400">
                <a:solidFill>
                  <a:schemeClr val="tx1">
                    <a:alpha val="80000"/>
                  </a:schemeClr>
                </a:solidFill>
              </a:rPr>
              <a:t>Background Music</a:t>
            </a:r>
          </a:p>
          <a:p>
            <a:pPr lvl="2">
              <a:buFont typeface="Wingdings" panose="020B0604020202020204" pitchFamily="34" charset="0"/>
              <a:buChar char="§"/>
            </a:pPr>
            <a:r>
              <a:rPr lang="en-US" sz="1400">
                <a:solidFill>
                  <a:schemeClr val="tx1">
                    <a:alpha val="80000"/>
                  </a:schemeClr>
                </a:solidFill>
              </a:rPr>
              <a:t>Dialogue Sounds</a:t>
            </a:r>
          </a:p>
          <a:p>
            <a:pPr lvl="2">
              <a:buFont typeface="Wingdings" panose="020B0604020202020204" pitchFamily="34" charset="0"/>
              <a:buChar char="§"/>
            </a:pPr>
            <a:r>
              <a:rPr lang="en-US" sz="1400">
                <a:solidFill>
                  <a:schemeClr val="tx1">
                    <a:alpha val="80000"/>
                  </a:schemeClr>
                </a:solidFill>
              </a:rPr>
              <a:t>Menu and Button Sounds</a:t>
            </a:r>
          </a:p>
          <a:p>
            <a:pPr lvl="2">
              <a:buFont typeface="Wingdings" panose="020B0604020202020204" pitchFamily="34" charset="0"/>
              <a:buChar char="§"/>
            </a:pPr>
            <a:r>
              <a:rPr lang="en-US" sz="1400">
                <a:solidFill>
                  <a:schemeClr val="tx1">
                    <a:alpha val="80000"/>
                  </a:schemeClr>
                </a:solidFill>
              </a:rPr>
              <a:t>Mini Game Audio</a:t>
            </a:r>
          </a:p>
          <a:p>
            <a:pPr lvl="1"/>
            <a:r>
              <a:rPr lang="en-US" sz="1600">
                <a:solidFill>
                  <a:schemeClr val="tx1">
                    <a:alpha val="80000"/>
                  </a:schemeClr>
                </a:solidFill>
              </a:rPr>
              <a:t>Scoring System</a:t>
            </a:r>
            <a:endParaRPr lang="en-US" sz="1600">
              <a:solidFill>
                <a:srgbClr val="000000">
                  <a:alpha val="80000"/>
                </a:srgbClr>
              </a:solidFill>
            </a:endParaRPr>
          </a:p>
          <a:p>
            <a:r>
              <a:rPr lang="en-US" sz="2000">
                <a:solidFill>
                  <a:schemeClr val="tx1">
                    <a:alpha val="80000"/>
                  </a:schemeClr>
                </a:solidFill>
              </a:rPr>
              <a:t>Priority: 3</a:t>
            </a:r>
            <a:endParaRPr lang="en-US">
              <a:solidFill>
                <a:schemeClr val="tx1">
                  <a:alpha val="80000"/>
                </a:schemeClr>
              </a:solidFill>
            </a:endParaRPr>
          </a:p>
          <a:p>
            <a:pPr lvl="1"/>
            <a:r>
              <a:rPr lang="en-US" sz="1600">
                <a:solidFill>
                  <a:schemeClr val="tx1">
                    <a:alpha val="80000"/>
                  </a:schemeClr>
                </a:solidFill>
              </a:rPr>
              <a:t>Audio isn't necessary for the game to function, but it does make the game more responsive and polished. </a:t>
            </a:r>
          </a:p>
          <a:p>
            <a:r>
              <a:rPr lang="en-US" sz="2000">
                <a:solidFill>
                  <a:schemeClr val="tx1">
                    <a:alpha val="80000"/>
                  </a:schemeClr>
                </a:solidFill>
              </a:rPr>
              <a:t>Complexity: 2</a:t>
            </a:r>
          </a:p>
          <a:p>
            <a:pPr lvl="1"/>
            <a:r>
              <a:rPr lang="en-US" sz="1600">
                <a:solidFill>
                  <a:schemeClr val="tx1">
                    <a:alpha val="80000"/>
                  </a:schemeClr>
                </a:solidFill>
              </a:rPr>
              <a:t>Audio and Scoring shouldn't be too complicated besides the interaction with the databases</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00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a:xfrm>
            <a:off x="-3735" y="609288"/>
            <a:ext cx="9213475" cy="1672499"/>
          </a:xfrm>
        </p:spPr>
        <p:txBody>
          <a:bodyPr>
            <a:normAutofit/>
          </a:bodyPr>
          <a:lstStyle/>
          <a:p>
            <a:pPr algn="ctr"/>
            <a:r>
              <a:rPr lang="en-US" sz="4000"/>
              <a:t>Process 7: Audio Case Diagram</a:t>
            </a:r>
            <a:endParaRPr lang="en-US"/>
          </a:p>
        </p:txBody>
      </p:sp>
      <p:pic>
        <p:nvPicPr>
          <p:cNvPr id="3" name="Picture 2" descr="A penguin holding a plate of food&#10;&#10;Description automatically generated">
            <a:extLst>
              <a:ext uri="{FF2B5EF4-FFF2-40B4-BE49-F238E27FC236}">
                <a16:creationId xmlns:a16="http://schemas.microsoft.com/office/drawing/2014/main" id="{01F8F2F1-2C8F-A9AD-4B66-659960F40325}"/>
              </a:ext>
            </a:extLst>
          </p:cNvPr>
          <p:cNvPicPr>
            <a:picLocks noChangeAspect="1"/>
          </p:cNvPicPr>
          <p:nvPr/>
        </p:nvPicPr>
        <p:blipFill>
          <a:blip r:embed="rId2"/>
          <a:srcRect l="1323" r="302" b="-1"/>
          <a:stretch/>
        </p:blipFill>
        <p:spPr>
          <a:xfrm>
            <a:off x="9206593" y="10"/>
            <a:ext cx="3006061" cy="3339639"/>
          </a:xfrm>
          <a:prstGeom prst="rect">
            <a:avLst/>
          </a:prstGeom>
        </p:spPr>
      </p:pic>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1568" r="547" b="-1"/>
          <a:stretch/>
        </p:blipFill>
        <p:spPr>
          <a:xfrm>
            <a:off x="9204421" y="3578422"/>
            <a:ext cx="2991088" cy="3339639"/>
          </a:xfrm>
          <a:prstGeom prst="rect">
            <a:avLst/>
          </a:prstGeom>
        </p:spPr>
      </p:pic>
      <p:pic>
        <p:nvPicPr>
          <p:cNvPr id="6" name="Content Placeholder 5" descr="A diagram of a game&#10;&#10;Description automatically generated">
            <a:extLst>
              <a:ext uri="{FF2B5EF4-FFF2-40B4-BE49-F238E27FC236}">
                <a16:creationId xmlns:a16="http://schemas.microsoft.com/office/drawing/2014/main" id="{2628CD73-F336-18F1-F57E-F6C3DFA698A3}"/>
              </a:ext>
            </a:extLst>
          </p:cNvPr>
          <p:cNvPicPr>
            <a:picLocks noChangeAspect="1"/>
          </p:cNvPicPr>
          <p:nvPr/>
        </p:nvPicPr>
        <p:blipFill>
          <a:blip r:embed="rId3"/>
          <a:srcRect l="389" r="-2" b="-2"/>
          <a:stretch/>
        </p:blipFill>
        <p:spPr>
          <a:xfrm>
            <a:off x="1030940" y="2278234"/>
            <a:ext cx="7145393" cy="3832707"/>
          </a:xfrm>
          <a:prstGeom prst="rect">
            <a:avLst/>
          </a:prstGeom>
        </p:spPr>
      </p:pic>
      <p:sp>
        <p:nvSpPr>
          <p:cNvPr id="4" name="TextBox 3">
            <a:extLst>
              <a:ext uri="{FF2B5EF4-FFF2-40B4-BE49-F238E27FC236}">
                <a16:creationId xmlns:a16="http://schemas.microsoft.com/office/drawing/2014/main" id="{A2868F67-FDB0-8D6E-0F07-3CC0424775EF}"/>
              </a:ext>
            </a:extLst>
          </p:cNvPr>
          <p:cNvSpPr txBox="1"/>
          <p:nvPr/>
        </p:nvSpPr>
        <p:spPr>
          <a:xfrm>
            <a:off x="-1" y="649194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62372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p:txBody>
          <a:bodyPr/>
          <a:lstStyle/>
          <a:p>
            <a:pPr algn="ctr"/>
            <a:r>
              <a:rPr lang="en-US"/>
              <a:t>Process 7: Scoring Case Diagram</a:t>
            </a:r>
          </a:p>
        </p:txBody>
      </p:sp>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8" name="Content Placeholder 7" descr="A diagram of a game&#10;&#10;Description automatically generated">
            <a:extLst>
              <a:ext uri="{FF2B5EF4-FFF2-40B4-BE49-F238E27FC236}">
                <a16:creationId xmlns:a16="http://schemas.microsoft.com/office/drawing/2014/main" id="{F2CDD958-F4B2-3881-DE47-69BFD96EA416}"/>
              </a:ext>
            </a:extLst>
          </p:cNvPr>
          <p:cNvPicPr>
            <a:picLocks noGrp="1" noChangeAspect="1"/>
          </p:cNvPicPr>
          <p:nvPr>
            <p:ph idx="1"/>
          </p:nvPr>
        </p:nvPicPr>
        <p:blipFill>
          <a:blip r:embed="rId3"/>
          <a:stretch>
            <a:fillRect/>
          </a:stretch>
        </p:blipFill>
        <p:spPr>
          <a:xfrm>
            <a:off x="2270078" y="1825625"/>
            <a:ext cx="7651843" cy="4351338"/>
          </a:xfrm>
        </p:spPr>
      </p:pic>
      <p:pic>
        <p:nvPicPr>
          <p:cNvPr id="3" name="Picture 2" descr="A penguin holding a plate of food&#10;&#10;Description automatically generated">
            <a:extLst>
              <a:ext uri="{FF2B5EF4-FFF2-40B4-BE49-F238E27FC236}">
                <a16:creationId xmlns:a16="http://schemas.microsoft.com/office/drawing/2014/main" id="{95A53CCC-76E7-92AB-245C-AB745424E669}"/>
              </a:ext>
            </a:extLst>
          </p:cNvPr>
          <p:cNvPicPr>
            <a:picLocks noChangeAspect="1"/>
          </p:cNvPicPr>
          <p:nvPr/>
        </p:nvPicPr>
        <p:blipFill>
          <a:blip r:embed="rId2"/>
          <a:srcRect l="1718" t="1568" r="1336" b="2787"/>
          <a:stretch/>
        </p:blipFill>
        <p:spPr>
          <a:xfrm rot="5400000">
            <a:off x="49601" y="-55092"/>
            <a:ext cx="1108556" cy="1207156"/>
          </a:xfrm>
          <a:prstGeom prst="rect">
            <a:avLst/>
          </a:prstGeom>
        </p:spPr>
      </p:pic>
      <p:pic>
        <p:nvPicPr>
          <p:cNvPr id="4" name="Picture 3" descr="A penguin holding a plate of food&#10;&#10;Description automatically generated">
            <a:extLst>
              <a:ext uri="{FF2B5EF4-FFF2-40B4-BE49-F238E27FC236}">
                <a16:creationId xmlns:a16="http://schemas.microsoft.com/office/drawing/2014/main" id="{81F52F54-6E05-153A-85D1-78E2F6903646}"/>
              </a:ext>
            </a:extLst>
          </p:cNvPr>
          <p:cNvPicPr>
            <a:picLocks noChangeAspect="1"/>
          </p:cNvPicPr>
          <p:nvPr/>
        </p:nvPicPr>
        <p:blipFill>
          <a:blip r:embed="rId2"/>
          <a:srcRect l="1718" t="1568" r="1336" b="2787"/>
          <a:stretch/>
        </p:blipFill>
        <p:spPr>
          <a:xfrm rot="10800000">
            <a:off x="-2059" y="5653451"/>
            <a:ext cx="1108556" cy="1207156"/>
          </a:xfrm>
          <a:prstGeom prst="rect">
            <a:avLst/>
          </a:prstGeom>
        </p:spPr>
      </p:pic>
      <p:pic>
        <p:nvPicPr>
          <p:cNvPr id="6" name="Picture 5" descr="A penguin holding a plate of food&#10;&#10;Description automatically generated">
            <a:extLst>
              <a:ext uri="{FF2B5EF4-FFF2-40B4-BE49-F238E27FC236}">
                <a16:creationId xmlns:a16="http://schemas.microsoft.com/office/drawing/2014/main" id="{DA4083FC-4D22-41B2-B267-7A36821AC1DC}"/>
              </a:ext>
            </a:extLst>
          </p:cNvPr>
          <p:cNvPicPr>
            <a:picLocks noChangeAspect="1"/>
          </p:cNvPicPr>
          <p:nvPr/>
        </p:nvPicPr>
        <p:blipFill>
          <a:blip r:embed="rId2"/>
          <a:srcRect l="1718" t="1568" r="1336" b="2787"/>
          <a:stretch/>
        </p:blipFill>
        <p:spPr>
          <a:xfrm rot="16200000">
            <a:off x="11034026" y="5698654"/>
            <a:ext cx="1108556" cy="1207156"/>
          </a:xfrm>
          <a:prstGeom prst="rect">
            <a:avLst/>
          </a:prstGeom>
        </p:spPr>
      </p:pic>
      <p:sp>
        <p:nvSpPr>
          <p:cNvPr id="7" name="TextBox 6">
            <a:extLst>
              <a:ext uri="{FF2B5EF4-FFF2-40B4-BE49-F238E27FC236}">
                <a16:creationId xmlns:a16="http://schemas.microsoft.com/office/drawing/2014/main" id="{EB604154-4B01-7B34-27BC-F685A6CF4BF4}"/>
              </a:ext>
            </a:extLst>
          </p:cNvPr>
          <p:cNvSpPr txBox="1"/>
          <p:nvPr/>
        </p:nvSpPr>
        <p:spPr>
          <a:xfrm>
            <a:off x="5698286" y="6490168"/>
            <a:ext cx="786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320737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p:txBody>
          <a:bodyPr/>
          <a:lstStyle/>
          <a:p>
            <a:pPr algn="ctr"/>
            <a:r>
              <a:rPr lang="en-US"/>
              <a:t>Process 7: Audio Class Diagram</a:t>
            </a:r>
          </a:p>
        </p:txBody>
      </p:sp>
      <p:pic>
        <p:nvPicPr>
          <p:cNvPr id="4" name="Content Placeholder 3" descr="A diagram of a sound manager&#10;&#10;Description automatically generated">
            <a:extLst>
              <a:ext uri="{FF2B5EF4-FFF2-40B4-BE49-F238E27FC236}">
                <a16:creationId xmlns:a16="http://schemas.microsoft.com/office/drawing/2014/main" id="{6A26E36E-58EC-B516-8115-666E84DAC123}"/>
              </a:ext>
            </a:extLst>
          </p:cNvPr>
          <p:cNvPicPr>
            <a:picLocks noGrp="1" noChangeAspect="1"/>
          </p:cNvPicPr>
          <p:nvPr>
            <p:ph idx="1"/>
          </p:nvPr>
        </p:nvPicPr>
        <p:blipFill>
          <a:blip r:embed="rId2"/>
          <a:stretch>
            <a:fillRect/>
          </a:stretch>
        </p:blipFill>
        <p:spPr>
          <a:xfrm>
            <a:off x="2769705" y="1480069"/>
            <a:ext cx="6645965" cy="5009321"/>
          </a:xfrm>
        </p:spPr>
      </p:pic>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3"/>
          <a:srcRect l="1718" t="1568" r="1336" b="2787"/>
          <a:stretch/>
        </p:blipFill>
        <p:spPr>
          <a:xfrm>
            <a:off x="11085687" y="-3430"/>
            <a:ext cx="1108556" cy="1207156"/>
          </a:xfrm>
          <a:prstGeom prst="rect">
            <a:avLst/>
          </a:prstGeom>
        </p:spPr>
      </p:pic>
      <p:pic>
        <p:nvPicPr>
          <p:cNvPr id="6" name="Picture 5" descr="A penguin holding a plate of food&#10;&#10;Description automatically generated">
            <a:extLst>
              <a:ext uri="{FF2B5EF4-FFF2-40B4-BE49-F238E27FC236}">
                <a16:creationId xmlns:a16="http://schemas.microsoft.com/office/drawing/2014/main" id="{4D3EFFCB-C47F-FBE0-B57C-8A3457C16E37}"/>
              </a:ext>
            </a:extLst>
          </p:cNvPr>
          <p:cNvPicPr>
            <a:picLocks noChangeAspect="1"/>
          </p:cNvPicPr>
          <p:nvPr/>
        </p:nvPicPr>
        <p:blipFill>
          <a:blip r:embed="rId3"/>
          <a:srcRect l="1718" t="1568" r="1336" b="2787"/>
          <a:stretch/>
        </p:blipFill>
        <p:spPr>
          <a:xfrm>
            <a:off x="11085686" y="2216308"/>
            <a:ext cx="1108556" cy="1207156"/>
          </a:xfrm>
          <a:prstGeom prst="rect">
            <a:avLst/>
          </a:prstGeom>
        </p:spPr>
      </p:pic>
      <p:pic>
        <p:nvPicPr>
          <p:cNvPr id="7" name="Picture 6" descr="A penguin holding a plate of food&#10;&#10;Description automatically generated">
            <a:extLst>
              <a:ext uri="{FF2B5EF4-FFF2-40B4-BE49-F238E27FC236}">
                <a16:creationId xmlns:a16="http://schemas.microsoft.com/office/drawing/2014/main" id="{E87BB26B-DE7D-BF69-7A58-D8160A1E119B}"/>
              </a:ext>
            </a:extLst>
          </p:cNvPr>
          <p:cNvPicPr>
            <a:picLocks noChangeAspect="1"/>
          </p:cNvPicPr>
          <p:nvPr/>
        </p:nvPicPr>
        <p:blipFill>
          <a:blip r:embed="rId3"/>
          <a:srcRect l="1718" t="1568" r="1336" b="2787"/>
          <a:stretch/>
        </p:blipFill>
        <p:spPr>
          <a:xfrm>
            <a:off x="11085687" y="5648622"/>
            <a:ext cx="1108556" cy="1207156"/>
          </a:xfrm>
          <a:prstGeom prst="rect">
            <a:avLst/>
          </a:prstGeom>
        </p:spPr>
      </p:pic>
      <p:pic>
        <p:nvPicPr>
          <p:cNvPr id="8" name="Picture 7" descr="A penguin holding a plate of food&#10;&#10;Description automatically generated">
            <a:extLst>
              <a:ext uri="{FF2B5EF4-FFF2-40B4-BE49-F238E27FC236}">
                <a16:creationId xmlns:a16="http://schemas.microsoft.com/office/drawing/2014/main" id="{60F1A204-7835-1A20-DBA0-2586E68C53A8}"/>
              </a:ext>
            </a:extLst>
          </p:cNvPr>
          <p:cNvPicPr>
            <a:picLocks noChangeAspect="1"/>
          </p:cNvPicPr>
          <p:nvPr/>
        </p:nvPicPr>
        <p:blipFill>
          <a:blip r:embed="rId3"/>
          <a:srcRect l="1718" t="1568" r="1336" b="2787"/>
          <a:stretch/>
        </p:blipFill>
        <p:spPr>
          <a:xfrm rot="10800000">
            <a:off x="11085687" y="3375874"/>
            <a:ext cx="1108556" cy="1207156"/>
          </a:xfrm>
          <a:prstGeom prst="rect">
            <a:avLst/>
          </a:prstGeom>
        </p:spPr>
      </p:pic>
      <p:pic>
        <p:nvPicPr>
          <p:cNvPr id="9" name="Picture 8" descr="A penguin holding a plate of food&#10;&#10;Description automatically generated">
            <a:extLst>
              <a:ext uri="{FF2B5EF4-FFF2-40B4-BE49-F238E27FC236}">
                <a16:creationId xmlns:a16="http://schemas.microsoft.com/office/drawing/2014/main" id="{205E32BF-2735-A860-1978-03BFCA06C11B}"/>
              </a:ext>
            </a:extLst>
          </p:cNvPr>
          <p:cNvPicPr>
            <a:picLocks noChangeAspect="1"/>
          </p:cNvPicPr>
          <p:nvPr/>
        </p:nvPicPr>
        <p:blipFill>
          <a:blip r:embed="rId3"/>
          <a:srcRect l="1718" t="1568" r="1336" b="2787"/>
          <a:stretch/>
        </p:blipFill>
        <p:spPr>
          <a:xfrm>
            <a:off x="243" y="-3430"/>
            <a:ext cx="1108556" cy="1207156"/>
          </a:xfrm>
          <a:prstGeom prst="rect">
            <a:avLst/>
          </a:prstGeom>
        </p:spPr>
      </p:pic>
      <p:pic>
        <p:nvPicPr>
          <p:cNvPr id="10" name="Picture 9" descr="A penguin holding a plate of food&#10;&#10;Description automatically generated">
            <a:extLst>
              <a:ext uri="{FF2B5EF4-FFF2-40B4-BE49-F238E27FC236}">
                <a16:creationId xmlns:a16="http://schemas.microsoft.com/office/drawing/2014/main" id="{CAEF06E8-2B04-9D13-DE66-06FDAD48477E}"/>
              </a:ext>
            </a:extLst>
          </p:cNvPr>
          <p:cNvPicPr>
            <a:picLocks noChangeAspect="1"/>
          </p:cNvPicPr>
          <p:nvPr/>
        </p:nvPicPr>
        <p:blipFill>
          <a:blip r:embed="rId3"/>
          <a:srcRect l="1718" t="1568" r="1336" b="2787"/>
          <a:stretch/>
        </p:blipFill>
        <p:spPr>
          <a:xfrm>
            <a:off x="243" y="2216309"/>
            <a:ext cx="1108556" cy="1207156"/>
          </a:xfrm>
          <a:prstGeom prst="rect">
            <a:avLst/>
          </a:prstGeom>
        </p:spPr>
      </p:pic>
      <p:pic>
        <p:nvPicPr>
          <p:cNvPr id="11" name="Picture 10" descr="A penguin holding a plate of food&#10;&#10;Description automatically generated">
            <a:extLst>
              <a:ext uri="{FF2B5EF4-FFF2-40B4-BE49-F238E27FC236}">
                <a16:creationId xmlns:a16="http://schemas.microsoft.com/office/drawing/2014/main" id="{5F1E91E1-F462-3293-E9E3-1E5BB03F056B}"/>
              </a:ext>
            </a:extLst>
          </p:cNvPr>
          <p:cNvPicPr>
            <a:picLocks noChangeAspect="1"/>
          </p:cNvPicPr>
          <p:nvPr/>
        </p:nvPicPr>
        <p:blipFill>
          <a:blip r:embed="rId3"/>
          <a:srcRect l="1718" t="1568" r="1336" b="2787"/>
          <a:stretch/>
        </p:blipFill>
        <p:spPr>
          <a:xfrm rot="10800000">
            <a:off x="244" y="3375874"/>
            <a:ext cx="1108556" cy="1207156"/>
          </a:xfrm>
          <a:prstGeom prst="rect">
            <a:avLst/>
          </a:prstGeom>
        </p:spPr>
      </p:pic>
      <p:pic>
        <p:nvPicPr>
          <p:cNvPr id="12" name="Picture 11" descr="A penguin holding a plate of food&#10;&#10;Description automatically generated">
            <a:extLst>
              <a:ext uri="{FF2B5EF4-FFF2-40B4-BE49-F238E27FC236}">
                <a16:creationId xmlns:a16="http://schemas.microsoft.com/office/drawing/2014/main" id="{4E405826-FFB4-2CF6-EEFD-87894113CEFE}"/>
              </a:ext>
            </a:extLst>
          </p:cNvPr>
          <p:cNvPicPr>
            <a:picLocks noChangeAspect="1"/>
          </p:cNvPicPr>
          <p:nvPr/>
        </p:nvPicPr>
        <p:blipFill>
          <a:blip r:embed="rId3"/>
          <a:srcRect l="1718" t="1568" r="1336" b="2787"/>
          <a:stretch/>
        </p:blipFill>
        <p:spPr>
          <a:xfrm>
            <a:off x="244" y="5648622"/>
            <a:ext cx="1108556" cy="1207156"/>
          </a:xfrm>
          <a:prstGeom prst="rect">
            <a:avLst/>
          </a:prstGeom>
        </p:spPr>
      </p:pic>
      <p:sp>
        <p:nvSpPr>
          <p:cNvPr id="14" name="TextBox 13">
            <a:extLst>
              <a:ext uri="{FF2B5EF4-FFF2-40B4-BE49-F238E27FC236}">
                <a16:creationId xmlns:a16="http://schemas.microsoft.com/office/drawing/2014/main" id="{615083A9-C99A-84B0-EA6D-6DEFF8C826FE}"/>
              </a:ext>
            </a:extLst>
          </p:cNvPr>
          <p:cNvSpPr txBox="1"/>
          <p:nvPr/>
        </p:nvSpPr>
        <p:spPr>
          <a:xfrm>
            <a:off x="5698286" y="6490168"/>
            <a:ext cx="786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40342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Branch UHealth | Jackson - Miami-Dade Public Library System">
            <a:extLst>
              <a:ext uri="{FF2B5EF4-FFF2-40B4-BE49-F238E27FC236}">
                <a16:creationId xmlns:a16="http://schemas.microsoft.com/office/drawing/2014/main" id="{FAB9C76F-00D5-C23F-CD84-BB01511192A0}"/>
              </a:ext>
            </a:extLst>
          </p:cNvPr>
          <p:cNvPicPr>
            <a:picLocks noChangeAspect="1"/>
          </p:cNvPicPr>
          <p:nvPr/>
        </p:nvPicPr>
        <p:blipFill>
          <a:blip r:embed="rId3"/>
          <a:stretch>
            <a:fillRect/>
          </a:stretch>
        </p:blipFill>
        <p:spPr>
          <a:xfrm>
            <a:off x="542308" y="1731324"/>
            <a:ext cx="6384965" cy="4709555"/>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4"/>
          <a:stretch>
            <a:fillRect/>
          </a:stretch>
        </p:blipFill>
        <p:spPr>
          <a:xfrm>
            <a:off x="4037858" y="4083194"/>
            <a:ext cx="937656" cy="1341788"/>
          </a:xfrm>
          <a:prstGeom prst="rect">
            <a:avLst/>
          </a:prstGeom>
        </p:spPr>
      </p:pic>
      <p:sp>
        <p:nvSpPr>
          <p:cNvPr id="8" name="Rectangle: Rounded Corners 7">
            <a:extLst>
              <a:ext uri="{FF2B5EF4-FFF2-40B4-BE49-F238E27FC236}">
                <a16:creationId xmlns:a16="http://schemas.microsoft.com/office/drawing/2014/main" id="{09CBC75C-3642-094A-9ECD-02AD461730B8}"/>
              </a:ext>
            </a:extLst>
          </p:cNvPr>
          <p:cNvSpPr/>
          <p:nvPr/>
        </p:nvSpPr>
        <p:spPr>
          <a:xfrm>
            <a:off x="3747176" y="5518077"/>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Talk To Sonic</a:t>
            </a:r>
          </a:p>
        </p:txBody>
      </p:sp>
      <p:sp>
        <p:nvSpPr>
          <p:cNvPr id="10" name="Rectangle: Rounded Corners 9">
            <a:extLst>
              <a:ext uri="{FF2B5EF4-FFF2-40B4-BE49-F238E27FC236}">
                <a16:creationId xmlns:a16="http://schemas.microsoft.com/office/drawing/2014/main" id="{6F635D45-82FF-3D14-515D-69049DCE8029}"/>
              </a:ext>
            </a:extLst>
          </p:cNvPr>
          <p:cNvSpPr/>
          <p:nvPr/>
        </p:nvSpPr>
        <p:spPr>
          <a:xfrm>
            <a:off x="698493" y="4864934"/>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Talk To Charlie</a:t>
            </a:r>
          </a:p>
        </p:txBody>
      </p:sp>
      <p:sp>
        <p:nvSpPr>
          <p:cNvPr id="13" name="Arrow: Up 12">
            <a:extLst>
              <a:ext uri="{FF2B5EF4-FFF2-40B4-BE49-F238E27FC236}">
                <a16:creationId xmlns:a16="http://schemas.microsoft.com/office/drawing/2014/main" id="{B9BFB224-D310-46F6-B881-189E92A5D9F7}"/>
              </a:ext>
            </a:extLst>
          </p:cNvPr>
          <p:cNvSpPr/>
          <p:nvPr/>
        </p:nvSpPr>
        <p:spPr>
          <a:xfrm rot="-3300000">
            <a:off x="5083016" y="598460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Multiplication Sign 13">
            <a:extLst>
              <a:ext uri="{FF2B5EF4-FFF2-40B4-BE49-F238E27FC236}">
                <a16:creationId xmlns:a16="http://schemas.microsoft.com/office/drawing/2014/main" id="{06820F2A-1EF6-B826-6AC8-1268FB6444B3}"/>
              </a:ext>
            </a:extLst>
          </p:cNvPr>
          <p:cNvSpPr/>
          <p:nvPr/>
        </p:nvSpPr>
        <p:spPr>
          <a:xfrm>
            <a:off x="4986665" y="5964347"/>
            <a:ext cx="262853" cy="208091"/>
          </a:xfrm>
          <a:prstGeom prst="mathMultiply">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enters the library and can choose who they talk to. In this example, player chooses to talk to Sonic.</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5"/>
          <a:stretch>
            <a:fillRect/>
          </a:stretch>
        </p:blipFill>
        <p:spPr>
          <a:xfrm>
            <a:off x="937742" y="3320143"/>
            <a:ext cx="900372" cy="1436913"/>
          </a:xfrm>
          <a:prstGeom prst="rect">
            <a:avLst/>
          </a:prstGeom>
        </p:spPr>
      </p:pic>
      <p:sp>
        <p:nvSpPr>
          <p:cNvPr id="6" name="TextBox 5">
            <a:extLst>
              <a:ext uri="{FF2B5EF4-FFF2-40B4-BE49-F238E27FC236}">
                <a16:creationId xmlns:a16="http://schemas.microsoft.com/office/drawing/2014/main" id="{56684F22-E938-DDD3-7E9C-01FF26C765AD}"/>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610945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defends U of I, blasts 'conflict entrepreneurs'">
            <a:extLst>
              <a:ext uri="{FF2B5EF4-FFF2-40B4-BE49-F238E27FC236}">
                <a16:creationId xmlns:a16="http://schemas.microsoft.com/office/drawing/2014/main" id="{84B35E53-3313-BD08-5CD6-E8731A0CA1D1}"/>
              </a:ext>
            </a:extLst>
          </p:cNvPr>
          <p:cNvPicPr>
            <a:picLocks noChangeAspect="1"/>
          </p:cNvPicPr>
          <p:nvPr/>
        </p:nvPicPr>
        <p:blipFill>
          <a:blip r:embed="rId2"/>
          <a:srcRect r="78"/>
          <a:stretch/>
        </p:blipFill>
        <p:spPr>
          <a:xfrm>
            <a:off x="9512" y="10"/>
            <a:ext cx="12182474" cy="6857990"/>
          </a:xfrm>
          <a:prstGeom prst="rect">
            <a:avLst/>
          </a:prstGeom>
        </p:spPr>
      </p:pic>
      <p:sp>
        <p:nvSpPr>
          <p:cNvPr id="2" name="Title 1">
            <a:extLst>
              <a:ext uri="{FF2B5EF4-FFF2-40B4-BE49-F238E27FC236}">
                <a16:creationId xmlns:a16="http://schemas.microsoft.com/office/drawing/2014/main" id="{4AF9914B-70F9-9C26-E99E-C5D408B56339}"/>
              </a:ext>
            </a:extLst>
          </p:cNvPr>
          <p:cNvSpPr>
            <a:spLocks noGrp="1"/>
          </p:cNvSpPr>
          <p:nvPr>
            <p:ph type="title"/>
          </p:nvPr>
        </p:nvSpPr>
        <p:spPr>
          <a:xfrm>
            <a:off x="6270" y="-337204"/>
            <a:ext cx="3498979" cy="3360458"/>
          </a:xfrm>
        </p:spPr>
        <p:txBody>
          <a:bodyPr>
            <a:normAutofit/>
          </a:bodyPr>
          <a:lstStyle/>
          <a:p>
            <a:pPr algn="ctr"/>
            <a:r>
              <a:rPr lang="en-US"/>
              <a:t>Any Questions?</a:t>
            </a:r>
          </a:p>
        </p:txBody>
      </p:sp>
      <p:pic>
        <p:nvPicPr>
          <p:cNvPr id="7" name="Picture 6" descr="A penguin holding a plate of food&#10;&#10;Description automatically generated">
            <a:extLst>
              <a:ext uri="{FF2B5EF4-FFF2-40B4-BE49-F238E27FC236}">
                <a16:creationId xmlns:a16="http://schemas.microsoft.com/office/drawing/2014/main" id="{FD890824-872A-1948-FF1C-110321A364C7}"/>
              </a:ext>
            </a:extLst>
          </p:cNvPr>
          <p:cNvPicPr>
            <a:picLocks noChangeAspect="1"/>
          </p:cNvPicPr>
          <p:nvPr/>
        </p:nvPicPr>
        <p:blipFill>
          <a:blip r:embed="rId3"/>
          <a:srcRect r="6" b="6022"/>
          <a:stretch/>
        </p:blipFill>
        <p:spPr>
          <a:xfrm>
            <a:off x="10473807" y="-4232"/>
            <a:ext cx="1722437" cy="1728056"/>
          </a:xfrm>
          <a:prstGeom prst="rect">
            <a:avLst/>
          </a:prstGeom>
        </p:spPr>
      </p:pic>
    </p:spTree>
    <p:extLst>
      <p:ext uri="{BB962C8B-B14F-4D97-AF65-F5344CB8AC3E}">
        <p14:creationId xmlns:p14="http://schemas.microsoft.com/office/powerpoint/2010/main" val="1907905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Library Background Photos, Download The BEST Free Library ...">
            <a:extLst>
              <a:ext uri="{FF2B5EF4-FFF2-40B4-BE49-F238E27FC236}">
                <a16:creationId xmlns:a16="http://schemas.microsoft.com/office/drawing/2014/main" id="{4FAD2EBC-F33A-7D84-74E5-D078A3AAF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85" y="1563222"/>
            <a:ext cx="7064094" cy="4715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1028" name="Picture 4" descr="SONIC PNG, the Hedgehog Png, Sonic ...">
            <a:extLst>
              <a:ext uri="{FF2B5EF4-FFF2-40B4-BE49-F238E27FC236}">
                <a16:creationId xmlns:a16="http://schemas.microsoft.com/office/drawing/2014/main" id="{BAEF706E-FABC-06CC-01E2-566B1848D1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7191" y1="44839" x2="23556" y2="42222"/>
                        <a14:foregroundMark x1="34667" y1="50222" x2="30824" y2="47455"/>
                        <a14:foregroundMark x1="28174" y1="36064" x2="30222" y2="33333"/>
                        <a14:foregroundMark x1="23556" y1="42222" x2="25517" y2="39607"/>
                        <a14:foregroundMark x1="34933" y1="46182" x2="35111" y2="46667"/>
                        <a14:foregroundMark x1="30222" y1="33333" x2="30912" y2="35216"/>
                        <a14:foregroundMark x1="46222" y1="63556" x2="38667" y2="71556"/>
                        <a14:foregroundMark x1="38667" y1="71556" x2="61333" y2="85333"/>
                        <a14:foregroundMark x1="61333" y1="85333" x2="71556" y2="81333"/>
                        <a14:foregroundMark x1="71556" y1="81333" x2="65778" y2="71556"/>
                        <a14:foregroundMark x1="65778" y1="71556" x2="52889" y2="62667"/>
                        <a14:foregroundMark x1="52889" y1="62667" x2="50222" y2="62222"/>
                        <a14:foregroundMark x1="46971" y1="32250" x2="51556" y2="25778"/>
                        <a14:foregroundMark x1="51556" y1="25778" x2="48390" y2="36683"/>
                        <a14:foregroundMark x1="38667" y1="32889" x2="38667" y2="36000"/>
                        <a14:foregroundMark x1="23556" y1="36889" x2="24889" y2="36000"/>
                        <a14:backgroundMark x1="37333" y1="44000" x2="35942" y2="36000"/>
                        <a14:backgroundMark x1="36267" y1="36000" x2="39111" y2="44889"/>
                        <a14:backgroundMark x1="39111" y1="44889" x2="36000" y2="39556"/>
                      </a14:backgroundRemoval>
                    </a14:imgEffect>
                  </a14:imgLayer>
                </a14:imgProps>
              </a:ext>
              <a:ext uri="{28A0092B-C50C-407E-A947-70E740481C1C}">
                <a14:useLocalDpi xmlns:a14="http://schemas.microsoft.com/office/drawing/2010/main" val="0"/>
              </a:ext>
            </a:extLst>
          </a:blip>
          <a:srcRect/>
          <a:stretch>
            <a:fillRect/>
          </a:stretch>
        </p:blipFill>
        <p:spPr bwMode="auto">
          <a:xfrm>
            <a:off x="3242239" y="2750432"/>
            <a:ext cx="4715218" cy="4715218"/>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FA932574-8602-F371-16AD-49EAA185C02B}"/>
              </a:ext>
            </a:extLst>
          </p:cNvPr>
          <p:cNvSpPr/>
          <p:nvPr/>
        </p:nvSpPr>
        <p:spPr>
          <a:xfrm flipH="1">
            <a:off x="2285591" y="2078710"/>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Ah yeah! This is happening!</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4" name="TextBox 3">
            <a:extLst>
              <a:ext uri="{FF2B5EF4-FFF2-40B4-BE49-F238E27FC236}">
                <a16:creationId xmlns:a16="http://schemas.microsoft.com/office/drawing/2014/main" id="{F48B8E77-5C31-4903-2237-0588A335B789}"/>
              </a:ext>
            </a:extLst>
          </p:cNvPr>
          <p:cNvSpPr txBox="1"/>
          <p:nvPr/>
        </p:nvSpPr>
        <p:spPr>
          <a:xfrm>
            <a:off x="8537331" y="1976315"/>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talks to Sonic LI.</a:t>
            </a:r>
          </a:p>
          <a:p>
            <a:endParaRPr lang="en-US"/>
          </a:p>
          <a:p>
            <a:r>
              <a:rPr lang="en-US"/>
              <a:t>They have the option of at least to dialogues to respond with. Depending on their response, Sonic's affection points might increase. If Sonic really likes the responses, he will ask to go on a minigame date.</a:t>
            </a:r>
          </a:p>
        </p:txBody>
      </p:sp>
      <p:sp>
        <p:nvSpPr>
          <p:cNvPr id="5" name="Rectangle: Rounded Corners 4">
            <a:extLst>
              <a:ext uri="{FF2B5EF4-FFF2-40B4-BE49-F238E27FC236}">
                <a16:creationId xmlns:a16="http://schemas.microsoft.com/office/drawing/2014/main" id="{A2DB4D20-9066-1363-99F1-60E457B4AF5E}"/>
              </a:ext>
            </a:extLst>
          </p:cNvPr>
          <p:cNvSpPr/>
          <p:nvPr/>
        </p:nvSpPr>
        <p:spPr>
          <a:xfrm>
            <a:off x="2311216" y="4089711"/>
            <a:ext cx="1272904"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Oh no..</a:t>
            </a:r>
          </a:p>
        </p:txBody>
      </p:sp>
      <p:sp>
        <p:nvSpPr>
          <p:cNvPr id="7" name="Rectangle: Rounded Corners 6">
            <a:extLst>
              <a:ext uri="{FF2B5EF4-FFF2-40B4-BE49-F238E27FC236}">
                <a16:creationId xmlns:a16="http://schemas.microsoft.com/office/drawing/2014/main" id="{F2173BB2-E728-83B9-0E49-2B9E52188248}"/>
              </a:ext>
            </a:extLst>
          </p:cNvPr>
          <p:cNvSpPr/>
          <p:nvPr/>
        </p:nvSpPr>
        <p:spPr>
          <a:xfrm>
            <a:off x="2311216" y="4711700"/>
            <a:ext cx="1300662" cy="439964"/>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Oh yeah!</a:t>
            </a:r>
            <a:r>
              <a:rPr lang="en-US"/>
              <a:t>!</a:t>
            </a:r>
          </a:p>
        </p:txBody>
      </p:sp>
      <p:sp>
        <p:nvSpPr>
          <p:cNvPr id="8" name="TextBox 7">
            <a:extLst>
              <a:ext uri="{FF2B5EF4-FFF2-40B4-BE49-F238E27FC236}">
                <a16:creationId xmlns:a16="http://schemas.microsoft.com/office/drawing/2014/main" id="{26A7ECE4-6F02-4342-90B4-283213871022}"/>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
        <p:nvSpPr>
          <p:cNvPr id="12" name="Arrow: Up 11">
            <a:extLst>
              <a:ext uri="{FF2B5EF4-FFF2-40B4-BE49-F238E27FC236}">
                <a16:creationId xmlns:a16="http://schemas.microsoft.com/office/drawing/2014/main" id="{566DD85E-68AD-E4F3-3497-7383737EFF13}"/>
              </a:ext>
            </a:extLst>
          </p:cNvPr>
          <p:cNvSpPr/>
          <p:nvPr/>
        </p:nvSpPr>
        <p:spPr>
          <a:xfrm rot="18300000">
            <a:off x="3492585" y="5014715"/>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1806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6" name="Picture 5" descr="Why does a 5431 character story about Atari's 2 KB game Pong need a 3.08 MB  download to be read? An environmental plea for readability, and for more  static web sites |">
            <a:extLst>
              <a:ext uri="{FF2B5EF4-FFF2-40B4-BE49-F238E27FC236}">
                <a16:creationId xmlns:a16="http://schemas.microsoft.com/office/drawing/2014/main" id="{7C046417-7C51-15C2-AA07-0BD3BFD925B5}"/>
              </a:ext>
            </a:extLst>
          </p:cNvPr>
          <p:cNvPicPr>
            <a:picLocks noChangeAspect="1"/>
          </p:cNvPicPr>
          <p:nvPr/>
        </p:nvPicPr>
        <p:blipFill>
          <a:blip r:embed="rId3"/>
          <a:stretch>
            <a:fillRect/>
          </a:stretch>
        </p:blipFill>
        <p:spPr>
          <a:xfrm>
            <a:off x="577933" y="1673147"/>
            <a:ext cx="7532913" cy="4527046"/>
          </a:xfrm>
          <a:prstGeom prst="rect">
            <a:avLst/>
          </a:prstGeom>
        </p:spPr>
      </p:pic>
      <p:sp>
        <p:nvSpPr>
          <p:cNvPr id="8" name="TextBox 7">
            <a:extLst>
              <a:ext uri="{FF2B5EF4-FFF2-40B4-BE49-F238E27FC236}">
                <a16:creationId xmlns:a16="http://schemas.microsoft.com/office/drawing/2014/main" id="{16A5D759-A8F1-5BDA-5F52-BF821F437196}"/>
              </a:ext>
            </a:extLst>
          </p:cNvPr>
          <p:cNvSpPr txBox="1"/>
          <p:nvPr/>
        </p:nvSpPr>
        <p:spPr>
          <a:xfrm>
            <a:off x="8788400" y="1841500"/>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on a minigame date with Sonic. They play a short game (pong in this case) with Sonic (AI). </a:t>
            </a:r>
          </a:p>
          <a:p>
            <a:endParaRPr lang="en-US"/>
          </a:p>
          <a:p>
            <a:r>
              <a:rPr lang="en-US"/>
              <a:t>Certain LI's will like winning or losing the games. Sonic likes to win.</a:t>
            </a:r>
          </a:p>
        </p:txBody>
      </p:sp>
      <p:sp>
        <p:nvSpPr>
          <p:cNvPr id="4" name="TextBox 3">
            <a:extLst>
              <a:ext uri="{FF2B5EF4-FFF2-40B4-BE49-F238E27FC236}">
                <a16:creationId xmlns:a16="http://schemas.microsoft.com/office/drawing/2014/main" id="{1DF69A6D-1381-60CA-7E51-0B8B7A4AD2C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087303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F11C-9848-6B96-A59E-15F49545DD0C}"/>
              </a:ext>
            </a:extLst>
          </p:cNvPr>
          <p:cNvSpPr>
            <a:spLocks noGrp="1"/>
          </p:cNvSpPr>
          <p:nvPr>
            <p:ph type="title"/>
          </p:nvPr>
        </p:nvSpPr>
        <p:spPr/>
        <p:txBody>
          <a:bodyPr/>
          <a:lstStyle/>
          <a:p>
            <a:r>
              <a:rPr lang="en-US"/>
              <a:t>Story Board</a:t>
            </a:r>
          </a:p>
        </p:txBody>
      </p:sp>
      <p:pic>
        <p:nvPicPr>
          <p:cNvPr id="5" name="Picture 4" descr="SONIC PNG, the Hedgehog Png, Sonic ...">
            <a:extLst>
              <a:ext uri="{FF2B5EF4-FFF2-40B4-BE49-F238E27FC236}">
                <a16:creationId xmlns:a16="http://schemas.microsoft.com/office/drawing/2014/main" id="{8E2F7496-5F1E-6382-7CFA-E5BD189CCD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191" y1="44839" x2="23556" y2="42222"/>
                        <a14:foregroundMark x1="34667" y1="50222" x2="30824" y2="47455"/>
                        <a14:foregroundMark x1="28174" y1="36064" x2="30222" y2="33333"/>
                        <a14:foregroundMark x1="23556" y1="42222" x2="25517" y2="39607"/>
                        <a14:foregroundMark x1="34933" y1="46182" x2="35111" y2="46667"/>
                        <a14:foregroundMark x1="30222" y1="33333" x2="30912" y2="35216"/>
                        <a14:foregroundMark x1="46222" y1="63556" x2="38667" y2="71556"/>
                        <a14:foregroundMark x1="38667" y1="71556" x2="61333" y2="85333"/>
                        <a14:foregroundMark x1="61333" y1="85333" x2="71556" y2="81333"/>
                        <a14:foregroundMark x1="71556" y1="81333" x2="65778" y2="71556"/>
                        <a14:foregroundMark x1="65778" y1="71556" x2="52889" y2="62667"/>
                        <a14:foregroundMark x1="52889" y1="62667" x2="50222" y2="62222"/>
                        <a14:foregroundMark x1="46971" y1="32250" x2="51556" y2="25778"/>
                        <a14:foregroundMark x1="51556" y1="25778" x2="48390" y2="36683"/>
                        <a14:foregroundMark x1="38667" y1="32889" x2="38667" y2="36000"/>
                        <a14:foregroundMark x1="23556" y1="36889" x2="24889" y2="36000"/>
                        <a14:backgroundMark x1="37333" y1="44000" x2="35942" y2="36000"/>
                        <a14:backgroundMark x1="36267" y1="36000" x2="39111" y2="44889"/>
                        <a14:backgroundMark x1="39111" y1="44889" x2="36000" y2="39556"/>
                      </a14:backgroundRemoval>
                    </a14:imgEffect>
                  </a14:imgLayer>
                </a14:imgProps>
              </a:ext>
              <a:ext uri="{28A0092B-C50C-407E-A947-70E740481C1C}">
                <a14:useLocalDpi xmlns:a14="http://schemas.microsoft.com/office/drawing/2010/main" val="0"/>
              </a:ext>
            </a:extLst>
          </a:blip>
          <a:srcRect/>
          <a:stretch>
            <a:fillRect/>
          </a:stretch>
        </p:blipFill>
        <p:spPr bwMode="auto">
          <a:xfrm>
            <a:off x="1217311" y="2248957"/>
            <a:ext cx="2840194" cy="28401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Pixel, Heart, Game. Royalty-Free Vector Graphic - Pixabay">
            <a:extLst>
              <a:ext uri="{FF2B5EF4-FFF2-40B4-BE49-F238E27FC236}">
                <a16:creationId xmlns:a16="http://schemas.microsoft.com/office/drawing/2014/main" id="{EF25A626-828E-B829-6A06-C62E419CA820}"/>
              </a:ext>
            </a:extLst>
          </p:cNvPr>
          <p:cNvPicPr>
            <a:picLocks noChangeAspect="1"/>
          </p:cNvPicPr>
          <p:nvPr/>
        </p:nvPicPr>
        <p:blipFill>
          <a:blip r:embed="rId4"/>
          <a:stretch>
            <a:fillRect/>
          </a:stretch>
        </p:blipFill>
        <p:spPr>
          <a:xfrm>
            <a:off x="3587396" y="3092490"/>
            <a:ext cx="3932267" cy="1944125"/>
          </a:xfrm>
          <a:prstGeom prst="rect">
            <a:avLst/>
          </a:prstGeom>
        </p:spPr>
      </p:pic>
      <p:sp>
        <p:nvSpPr>
          <p:cNvPr id="8" name="Speech Bubble: Oval 7">
            <a:extLst>
              <a:ext uri="{FF2B5EF4-FFF2-40B4-BE49-F238E27FC236}">
                <a16:creationId xmlns:a16="http://schemas.microsoft.com/office/drawing/2014/main" id="{6CB82CEE-FDC5-4FF7-F2F5-A4CA07D6B8AB}"/>
              </a:ext>
            </a:extLst>
          </p:cNvPr>
          <p:cNvSpPr/>
          <p:nvPr/>
        </p:nvSpPr>
        <p:spPr>
          <a:xfrm>
            <a:off x="3119391" y="1597446"/>
            <a:ext cx="2620397" cy="1244673"/>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Wow! I can’t believe I lost. :( </a:t>
            </a:r>
          </a:p>
        </p:txBody>
      </p:sp>
      <p:pic>
        <p:nvPicPr>
          <p:cNvPr id="7" name="Picture 6" descr="A penguin holding a plate of food&#10;&#10;Description automatically generated">
            <a:extLst>
              <a:ext uri="{FF2B5EF4-FFF2-40B4-BE49-F238E27FC236}">
                <a16:creationId xmlns:a16="http://schemas.microsoft.com/office/drawing/2014/main" id="{CB723D29-A7CD-25D9-19D3-9BD40D0D1856}"/>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9" name="Minus Sign 8">
            <a:extLst>
              <a:ext uri="{FF2B5EF4-FFF2-40B4-BE49-F238E27FC236}">
                <a16:creationId xmlns:a16="http://schemas.microsoft.com/office/drawing/2014/main" id="{94CA9AA8-D95B-D0E1-2F91-38A70DF6179D}"/>
              </a:ext>
            </a:extLst>
          </p:cNvPr>
          <p:cNvSpPr/>
          <p:nvPr/>
        </p:nvSpPr>
        <p:spPr>
          <a:xfrm>
            <a:off x="232979" y="2903483"/>
            <a:ext cx="1965471" cy="2127571"/>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A6C7A3-25AC-FA7D-8564-0F4F34185684}"/>
              </a:ext>
            </a:extLst>
          </p:cNvPr>
          <p:cNvSpPr txBox="1"/>
          <p:nvPr/>
        </p:nvSpPr>
        <p:spPr>
          <a:xfrm>
            <a:off x="8361802" y="1784733"/>
            <a:ext cx="2620397" cy="2308324"/>
          </a:xfrm>
          <a:prstGeom prst="rect">
            <a:avLst/>
          </a:prstGeom>
          <a:noFill/>
        </p:spPr>
        <p:txBody>
          <a:bodyPr wrap="square" lIns="91440" tIns="45720" rIns="91440" bIns="45720" rtlCol="0" anchor="t">
            <a:spAutoFit/>
          </a:bodyPr>
          <a:lstStyle/>
          <a:p>
            <a:r>
              <a:rPr lang="en-US"/>
              <a:t>You won the game, and hence lost some of Sonic's affection points. </a:t>
            </a:r>
          </a:p>
          <a:p>
            <a:endParaRPr lang="en-US"/>
          </a:p>
          <a:p>
            <a:r>
              <a:rPr lang="en-US"/>
              <a:t>Now you will reenter the opening library shot and choose who to talk to next.</a:t>
            </a:r>
          </a:p>
        </p:txBody>
      </p:sp>
      <p:sp>
        <p:nvSpPr>
          <p:cNvPr id="6" name="TextBox 5">
            <a:extLst>
              <a:ext uri="{FF2B5EF4-FFF2-40B4-BE49-F238E27FC236}">
                <a16:creationId xmlns:a16="http://schemas.microsoft.com/office/drawing/2014/main" id="{450EF96A-4064-E268-C7F0-78D542594527}"/>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10564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A88C4-674D-D8A2-B409-D4FD44767652}"/>
              </a:ext>
            </a:extLst>
          </p:cNvPr>
          <p:cNvSpPr/>
          <p:nvPr/>
        </p:nvSpPr>
        <p:spPr>
          <a:xfrm>
            <a:off x="431800" y="1600200"/>
            <a:ext cx="5689600" cy="4940300"/>
          </a:xfrm>
          <a:prstGeom prst="rect">
            <a:avLst/>
          </a:prstGeom>
          <a:solidFill>
            <a:srgbClr val="CF8F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36732" y="3639783"/>
            <a:ext cx="846216" cy="1219868"/>
          </a:xfrm>
          <a:prstGeom prst="rect">
            <a:avLst/>
          </a:prstGeom>
        </p:spPr>
      </p:pic>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pulls up the HUD menu to see all the other LI affection levels for them.</a:t>
            </a:r>
          </a:p>
          <a:p>
            <a:endParaRPr lang="en-US"/>
          </a:p>
          <a:p>
            <a:r>
              <a:rPr lang="en-US"/>
              <a:t>In this case, Sonic has been unenchanted enough by the player that the player has no chance with him, so he is greyed out.</a:t>
            </a:r>
          </a:p>
          <a:p>
            <a:endParaRPr lang="en-US"/>
          </a:p>
          <a:p>
            <a:r>
              <a:rPr lang="en-US"/>
              <a:t>Note: Some characters already have affection points for the player without meeting them, some don't. </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5"/>
          <a:stretch>
            <a:fillRect/>
          </a:stretch>
        </p:blipFill>
        <p:spPr>
          <a:xfrm>
            <a:off x="835416" y="2114732"/>
            <a:ext cx="727652" cy="1233713"/>
          </a:xfrm>
          <a:prstGeom prst="rect">
            <a:avLst/>
          </a:prstGeom>
        </p:spPr>
      </p:pic>
      <p:pic>
        <p:nvPicPr>
          <p:cNvPr id="11" name="Picture 10" descr="Cartoon character with long arms and a green shirt&#10;&#10;Description automatically generated">
            <a:extLst>
              <a:ext uri="{FF2B5EF4-FFF2-40B4-BE49-F238E27FC236}">
                <a16:creationId xmlns:a16="http://schemas.microsoft.com/office/drawing/2014/main" id="{06AB493C-58A2-8F5C-7BE9-6A5AF5E77C23}"/>
              </a:ext>
            </a:extLst>
          </p:cNvPr>
          <p:cNvPicPr>
            <a:picLocks noChangeAspect="1"/>
          </p:cNvPicPr>
          <p:nvPr/>
        </p:nvPicPr>
        <p:blipFill>
          <a:blip r:embed="rId6"/>
          <a:stretch>
            <a:fillRect/>
          </a:stretch>
        </p:blipFill>
        <p:spPr>
          <a:xfrm>
            <a:off x="831487" y="5051425"/>
            <a:ext cx="731883" cy="1494789"/>
          </a:xfrm>
          <a:prstGeom prst="rect">
            <a:avLst/>
          </a:prstGeom>
        </p:spPr>
      </p:pic>
      <p:sp>
        <p:nvSpPr>
          <p:cNvPr id="12" name="TextBox 11">
            <a:extLst>
              <a:ext uri="{FF2B5EF4-FFF2-40B4-BE49-F238E27FC236}">
                <a16:creationId xmlns:a16="http://schemas.microsoft.com/office/drawing/2014/main" id="{3876647B-1BF4-3666-6284-DB85ECEF67C6}"/>
              </a:ext>
            </a:extLst>
          </p:cNvPr>
          <p:cNvSpPr txBox="1"/>
          <p:nvPr/>
        </p:nvSpPr>
        <p:spPr>
          <a:xfrm>
            <a:off x="1904274" y="27290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Charlie Brown: 10</a:t>
            </a:r>
          </a:p>
        </p:txBody>
      </p:sp>
      <p:sp>
        <p:nvSpPr>
          <p:cNvPr id="16" name="TextBox 15">
            <a:extLst>
              <a:ext uri="{FF2B5EF4-FFF2-40B4-BE49-F238E27FC236}">
                <a16:creationId xmlns:a16="http://schemas.microsoft.com/office/drawing/2014/main" id="{A965D56D-9200-6510-222D-64B7F63C925A}"/>
              </a:ext>
            </a:extLst>
          </p:cNvPr>
          <p:cNvSpPr txBox="1"/>
          <p:nvPr/>
        </p:nvSpPr>
        <p:spPr>
          <a:xfrm>
            <a:off x="1904273" y="40701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Sonic: 45</a:t>
            </a:r>
          </a:p>
        </p:txBody>
      </p:sp>
      <p:sp>
        <p:nvSpPr>
          <p:cNvPr id="17" name="TextBox 16">
            <a:extLst>
              <a:ext uri="{FF2B5EF4-FFF2-40B4-BE49-F238E27FC236}">
                <a16:creationId xmlns:a16="http://schemas.microsoft.com/office/drawing/2014/main" id="{32DC0D32-ADA8-D232-C7C0-264F5D54D161}"/>
              </a:ext>
            </a:extLst>
          </p:cNvPr>
          <p:cNvSpPr txBox="1"/>
          <p:nvPr/>
        </p:nvSpPr>
        <p:spPr>
          <a:xfrm>
            <a:off x="1915159" y="54990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Shaggy: 0</a:t>
            </a:r>
          </a:p>
        </p:txBody>
      </p:sp>
      <p:sp>
        <p:nvSpPr>
          <p:cNvPr id="18" name="TextBox 17">
            <a:extLst>
              <a:ext uri="{FF2B5EF4-FFF2-40B4-BE49-F238E27FC236}">
                <a16:creationId xmlns:a16="http://schemas.microsoft.com/office/drawing/2014/main" id="{736BCE90-B1CA-A31B-648C-B5499ED96B6B}"/>
              </a:ext>
            </a:extLst>
          </p:cNvPr>
          <p:cNvSpPr txBox="1"/>
          <p:nvPr/>
        </p:nvSpPr>
        <p:spPr>
          <a:xfrm>
            <a:off x="2235200" y="190500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AFFECTION LEVELS</a:t>
            </a:r>
          </a:p>
        </p:txBody>
      </p:sp>
      <p:sp>
        <p:nvSpPr>
          <p:cNvPr id="6" name="TextBox 5">
            <a:extLst>
              <a:ext uri="{FF2B5EF4-FFF2-40B4-BE49-F238E27FC236}">
                <a16:creationId xmlns:a16="http://schemas.microsoft.com/office/drawing/2014/main" id="{2C35885B-4F1E-41B5-FA01-9E773FE29CC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03504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Branch UHealth | Jackson - Miami-Dade Public Library System">
            <a:extLst>
              <a:ext uri="{FF2B5EF4-FFF2-40B4-BE49-F238E27FC236}">
                <a16:creationId xmlns:a16="http://schemas.microsoft.com/office/drawing/2014/main" id="{FAB9C76F-00D5-C23F-CD84-BB01511192A0}"/>
              </a:ext>
            </a:extLst>
          </p:cNvPr>
          <p:cNvPicPr>
            <a:picLocks noChangeAspect="1"/>
          </p:cNvPicPr>
          <p:nvPr/>
        </p:nvPicPr>
        <p:blipFill>
          <a:blip r:embed="rId3"/>
          <a:stretch>
            <a:fillRect/>
          </a:stretch>
        </p:blipFill>
        <p:spPr>
          <a:xfrm>
            <a:off x="542308" y="1731324"/>
            <a:ext cx="6384965" cy="4709555"/>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037858" y="4083194"/>
            <a:ext cx="937656" cy="1341788"/>
          </a:xfrm>
          <a:prstGeom prst="rect">
            <a:avLst/>
          </a:prstGeom>
        </p:spPr>
      </p:pic>
      <p:sp>
        <p:nvSpPr>
          <p:cNvPr id="8" name="Rectangle: Rounded Corners 7">
            <a:extLst>
              <a:ext uri="{FF2B5EF4-FFF2-40B4-BE49-F238E27FC236}">
                <a16:creationId xmlns:a16="http://schemas.microsoft.com/office/drawing/2014/main" id="{09CBC75C-3642-094A-9ECD-02AD461730B8}"/>
              </a:ext>
            </a:extLst>
          </p:cNvPr>
          <p:cNvSpPr/>
          <p:nvPr/>
        </p:nvSpPr>
        <p:spPr>
          <a:xfrm>
            <a:off x="3747176" y="5518077"/>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Talk To Sonic</a:t>
            </a:r>
          </a:p>
        </p:txBody>
      </p:sp>
      <p:sp>
        <p:nvSpPr>
          <p:cNvPr id="10" name="Rectangle: Rounded Corners 9">
            <a:extLst>
              <a:ext uri="{FF2B5EF4-FFF2-40B4-BE49-F238E27FC236}">
                <a16:creationId xmlns:a16="http://schemas.microsoft.com/office/drawing/2014/main" id="{6F635D45-82FF-3D14-515D-69049DCE8029}"/>
              </a:ext>
            </a:extLst>
          </p:cNvPr>
          <p:cNvSpPr/>
          <p:nvPr/>
        </p:nvSpPr>
        <p:spPr>
          <a:xfrm>
            <a:off x="698493" y="4864934"/>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Talk To Charlie</a:t>
            </a:r>
          </a:p>
        </p:txBody>
      </p:sp>
      <p:sp>
        <p:nvSpPr>
          <p:cNvPr id="13" name="Arrow: Up 12">
            <a:extLst>
              <a:ext uri="{FF2B5EF4-FFF2-40B4-BE49-F238E27FC236}">
                <a16:creationId xmlns:a16="http://schemas.microsoft.com/office/drawing/2014/main" id="{B9BFB224-D310-46F6-B881-189E92A5D9F7}"/>
              </a:ext>
            </a:extLst>
          </p:cNvPr>
          <p:cNvSpPr/>
          <p:nvPr/>
        </p:nvSpPr>
        <p:spPr>
          <a:xfrm rot="18300000">
            <a:off x="2085816" y="535468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Multiplication Sign 13">
            <a:extLst>
              <a:ext uri="{FF2B5EF4-FFF2-40B4-BE49-F238E27FC236}">
                <a16:creationId xmlns:a16="http://schemas.microsoft.com/office/drawing/2014/main" id="{06820F2A-1EF6-B826-6AC8-1268FB6444B3}"/>
              </a:ext>
            </a:extLst>
          </p:cNvPr>
          <p:cNvSpPr/>
          <p:nvPr/>
        </p:nvSpPr>
        <p:spPr>
          <a:xfrm>
            <a:off x="1989465" y="5303947"/>
            <a:ext cx="262853" cy="208091"/>
          </a:xfrm>
          <a:prstGeom prst="mathMultiply">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in the library again and can choose who to talk to next. Say player chooses Charlie Brown.</a:t>
            </a:r>
          </a:p>
          <a:p>
            <a:endParaRPr lang="en-US"/>
          </a:p>
          <a:p>
            <a:r>
              <a:rPr lang="en-US"/>
              <a:t>Notes: Sonic is greyed out because player has disappointed him and exhausted any further romantic chances.</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6"/>
          <a:stretch>
            <a:fillRect/>
          </a:stretch>
        </p:blipFill>
        <p:spPr>
          <a:xfrm>
            <a:off x="937742" y="3320143"/>
            <a:ext cx="900372" cy="1436913"/>
          </a:xfrm>
          <a:prstGeom prst="rect">
            <a:avLst/>
          </a:prstGeom>
        </p:spPr>
      </p:pic>
      <p:sp>
        <p:nvSpPr>
          <p:cNvPr id="6" name="TextBox 5">
            <a:extLst>
              <a:ext uri="{FF2B5EF4-FFF2-40B4-BE49-F238E27FC236}">
                <a16:creationId xmlns:a16="http://schemas.microsoft.com/office/drawing/2014/main" id="{D93D4E07-F3F7-AAA2-F150-1A4AE2C8FB6C}"/>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920016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40</Slides>
  <Notes>2</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Doki Doki Library Club: Revolutionary Dating Sim </vt:lpstr>
      <vt:lpstr>Story Board</vt:lpstr>
      <vt:lpstr>Story Board</vt:lpstr>
      <vt:lpstr>Story Board</vt:lpstr>
      <vt:lpstr>Story Board</vt:lpstr>
      <vt:lpstr>Story Board</vt:lpstr>
      <vt:lpstr>Story Board</vt:lpstr>
      <vt:lpstr>Story Board</vt:lpstr>
      <vt:lpstr>Story Board</vt:lpstr>
      <vt:lpstr>Story Board</vt:lpstr>
      <vt:lpstr>Story Board</vt:lpstr>
      <vt:lpstr>Story Board</vt:lpstr>
      <vt:lpstr>CONTEXT DIAGRAM SLIDE</vt:lpstr>
      <vt:lpstr>DIAGRAM 0</vt:lpstr>
      <vt:lpstr>GLOBAL USE CASE</vt:lpstr>
      <vt:lpstr>Process 1: UI Management</vt:lpstr>
      <vt:lpstr>Use Case Diagrams: Process 1: UI Management</vt:lpstr>
      <vt:lpstr>Class Diagram Process 1: UI Management</vt:lpstr>
      <vt:lpstr>Process 2: Peanuts Characters LI Interactions</vt:lpstr>
      <vt:lpstr>Peanuts LI Interactions</vt:lpstr>
      <vt:lpstr>Peanuts LI Interactions</vt:lpstr>
      <vt:lpstr>Process 3: Scooby Doo LI Interactions</vt:lpstr>
      <vt:lpstr>Scooby Doo LI Interactions</vt:lpstr>
      <vt:lpstr>Scooby Doo LI Interactions</vt:lpstr>
      <vt:lpstr>Process 4: Sonic LI Interactions</vt:lpstr>
      <vt:lpstr> Sonic LI Interactions</vt:lpstr>
      <vt:lpstr> Sonic LI Interactions</vt:lpstr>
      <vt:lpstr>Process 5: Overworld (World Design)</vt:lpstr>
      <vt:lpstr>Process 5: Overworld</vt:lpstr>
      <vt:lpstr>Process 5: Overworld</vt:lpstr>
      <vt:lpstr>Process 5: Class diagram</vt:lpstr>
      <vt:lpstr>Process 6: Mini Games</vt:lpstr>
      <vt:lpstr>Process 6: Continued </vt:lpstr>
      <vt:lpstr>Process 6: Mini Games</vt:lpstr>
      <vt:lpstr>Process 7: Audio (Owen McDaniel)</vt:lpstr>
      <vt:lpstr>Process 7: Audio Case Diagram</vt:lpstr>
      <vt:lpstr>Process 7: Scoring Case Diagram</vt:lpstr>
      <vt:lpstr>Process 7: Audio Class Diagram</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2024-09-17T16:21:24Z</dcterms:created>
  <dcterms:modified xsi:type="dcterms:W3CDTF">2024-10-02T23:15:37Z</dcterms:modified>
</cp:coreProperties>
</file>